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15" r:id="rId6"/>
    <p:sldId id="291" r:id="rId7"/>
    <p:sldId id="258" r:id="rId8"/>
    <p:sldId id="274" r:id="rId9"/>
    <p:sldId id="302" r:id="rId10"/>
    <p:sldId id="319" r:id="rId11"/>
    <p:sldId id="294" r:id="rId12"/>
    <p:sldId id="276" r:id="rId13"/>
    <p:sldId id="288" r:id="rId14"/>
    <p:sldId id="313" r:id="rId15"/>
    <p:sldId id="321" r:id="rId16"/>
    <p:sldId id="295" r:id="rId17"/>
    <p:sldId id="299" r:id="rId18"/>
    <p:sldId id="320" r:id="rId19"/>
    <p:sldId id="316" r:id="rId20"/>
    <p:sldId id="292" r:id="rId21"/>
    <p:sldId id="322" r:id="rId22"/>
    <p:sldId id="312" r:id="rId23"/>
    <p:sldId id="296" r:id="rId24"/>
    <p:sldId id="300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 Edberg" initials="SE" lastIdx="1" clrIdx="0">
    <p:extLst>
      <p:ext uri="{19B8F6BF-5375-455C-9EA6-DF929625EA0E}">
        <p15:presenceInfo xmlns:p15="http://schemas.microsoft.com/office/powerpoint/2012/main" userId="S::stefan@sundsvallsfotbollsforening.onmicrosoft.com::61bbf594-da8e-4042-9d8c-89b596474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1BE5C3-B6BA-4A30-A925-071119FCB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251661-7B81-42BE-B545-9700DDB96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17C329-AD7A-43A7-952D-B07829BA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BFF3B2-DDDB-41A0-9C96-95EF1920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C73FFB-79A1-46B9-99D8-D3CC0B11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8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78921-6C4A-43FB-A63A-FDBD5DD7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42E9692-F060-487A-8FF3-1B3279B8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CBD68-D607-4C9A-BB92-F9BC5130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61A34C-2B82-42B3-80E6-03F003EB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8040F7-AF98-410F-BFD1-D770483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97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A42BA97-BA23-4B01-8FEA-3282B7A05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B7BEBAE-EFB7-4F62-89EA-62A18A27A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ECF74D-8FCA-45D0-A381-D944610B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AE5EE8-D670-40F8-A209-B64F1288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A327DC-6C4C-4057-BD0D-96A262C8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05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E3D93A1-11CB-40EF-8B72-32DA93480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675783" cy="132556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0AB9C14-864B-4CC1-8520-025920B4A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675783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250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5BCF4F-5268-48CD-BA46-38900D6A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5C3879-29EB-467E-A5B6-142DBEC8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316EF2-FDC8-485C-B5EA-CC57AE72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359E3B-872C-4F7F-B7BB-ED3E1699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8C245E-884A-41E2-9772-88ED0F7E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68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40383-A7C0-47E2-BFE1-0655A562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D491D8-589F-48D7-950D-75B91C49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27C936-804B-4BF6-BADF-913A39FF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83CAAA-8B8E-40C8-906D-3B15DF4C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E9869B-FB11-4EE1-AEAF-72D9B38E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91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225D5-7DD7-46C0-86D1-460F7FBD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B5724-AC28-45E1-8D7A-28B4C0784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A0ACBC-52FD-4E3D-A207-48BEFAA4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270463-35FE-4ABA-8EB4-DABCD5D5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4E6EEC-B3B4-41B9-B514-5FDAC900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023740-ED10-4CC4-8F76-D6721849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34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C67EC2-5774-4528-ADB3-8408F290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712BB7-2B8B-4E30-85BE-F6EE1C93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FC8003-6554-4567-80F0-AFC524C04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B142036-DF99-4945-B574-D0915B58F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4A66393-CD02-47A8-A6EA-F31225C8F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25DB122-21B0-477B-AE0C-1BB0FE69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9318FA-BEDA-47C8-8946-DA55F565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95502A2-94B1-40BD-BDB2-5976D659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4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7BA4B-A501-46FB-B728-3EC85CCD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485FD7D-FC7D-4A69-9121-86A2AD39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39DF36C-800E-4275-8B72-8C9764B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5060163-0AF3-42BC-A014-B211FC31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7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F11827-680E-46A7-94B9-AF43EC49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074DA65-E229-49F9-B585-B1B58B6A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B441B2-6C6F-40B4-A7F1-9124859D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84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8146AA-779C-43E2-80A3-6F7EE8E2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E4CBC7-8F00-4FE8-ACE9-E8787A29A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2EA2E2-3AFE-44EB-9ED5-F0883EBF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1BAD3A-235C-4A80-94AC-5233A10F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BA2EC1-015C-446B-80D3-A75408EC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C8A8E0-E43B-4D06-A1DA-3776475C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25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FA6F2-C813-4B43-BCAF-282A6B11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D7E35AD-CC8B-4480-ACF7-03EC4DA5D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737068-59C8-4AA4-8A2F-380F09DCC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DB11D5-D303-4576-9749-3F866852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5757F1-E507-400B-B665-4ADABD75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C7DC4D-FB2F-443C-BE1A-2EFEC1B0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5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626DDE-9C51-478C-8B8A-636245FB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9B9DF4-45DE-46B1-843D-3F66A9E0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57827-E79D-4B75-8D07-D70804E76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A07A-28ED-4808-ADDC-606A0E765543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8BD54F-76DB-48CE-A1EF-4E7B3B964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C4F15D-BC0A-4345-81B9-4D8C1640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565F-8398-43ED-A7E5-B5607D5127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6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gräs, friidrott, sport&#10;&#10;Automatiskt genererad beskrivning">
            <a:extLst>
              <a:ext uri="{FF2B5EF4-FFF2-40B4-BE49-F238E27FC236}">
                <a16:creationId xmlns:a16="http://schemas.microsoft.com/office/drawing/2014/main" id="{A6679220-12B8-46D4-B4B9-ADE809DDC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0" y="107566"/>
            <a:ext cx="4422914" cy="65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732CA3B-77B0-B7D4-3C58-106CC489BE80}"/>
              </a:ext>
            </a:extLst>
          </p:cNvPr>
          <p:cNvSpPr txBox="1">
            <a:spLocks/>
          </p:cNvSpPr>
          <p:nvPr/>
        </p:nvSpPr>
        <p:spPr>
          <a:xfrm>
            <a:off x="0" y="1975748"/>
            <a:ext cx="12192000" cy="10038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6600" dirty="0">
                <a:solidFill>
                  <a:srgbClr val="0070C0"/>
                </a:solidFill>
              </a:rPr>
              <a:t>S</a:t>
            </a:r>
            <a:r>
              <a:rPr lang="sv-SE" sz="6600" b="1" dirty="0">
                <a:solidFill>
                  <a:srgbClr val="0070C0"/>
                </a:solidFill>
              </a:rPr>
              <a:t>pelsystem och arbetssätt</a:t>
            </a:r>
            <a:endParaRPr lang="sv-SE" sz="6600" dirty="0">
              <a:solidFill>
                <a:srgbClr val="0070C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1F1733-82D3-D45A-AE3A-19A3802B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7" y="4240415"/>
            <a:ext cx="2080726" cy="242060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178776-B20F-5A44-A940-7CE981019A5D}"/>
              </a:ext>
            </a:extLst>
          </p:cNvPr>
          <p:cNvSpPr txBox="1">
            <a:spLocks/>
          </p:cNvSpPr>
          <p:nvPr/>
        </p:nvSpPr>
        <p:spPr>
          <a:xfrm>
            <a:off x="0" y="2868006"/>
            <a:ext cx="12192000" cy="98449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Sundsvalls FF dam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2637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>
            <a:extLst>
              <a:ext uri="{FF2B5EF4-FFF2-40B4-BE49-F238E27FC236}">
                <a16:creationId xmlns:a16="http://schemas.microsoft.com/office/drawing/2014/main" id="{87A235C6-5E6F-4C61-AA75-D452D9F48FDD}"/>
              </a:ext>
            </a:extLst>
          </p:cNvPr>
          <p:cNvSpPr/>
          <p:nvPr/>
        </p:nvSpPr>
        <p:spPr>
          <a:xfrm>
            <a:off x="9728015" y="5847998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40B1CB-BB08-63F4-587F-7418AFF74B39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BF03640-03BA-B517-3376-B79F9498B31A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C3E8AF9-DAC7-5557-00B7-014050577AB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DAEFE19-D8B0-DD11-FECC-DF20F98496BC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69C16BF-22FC-BA50-03DD-64F97AFD79F6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nderrubrik 2">
            <a:extLst>
              <a:ext uri="{FF2B5EF4-FFF2-40B4-BE49-F238E27FC236}">
                <a16:creationId xmlns:a16="http://schemas.microsoft.com/office/drawing/2014/main" id="{AD02D171-5393-C989-BD5B-525465C7B164}"/>
              </a:ext>
            </a:extLst>
          </p:cNvPr>
          <p:cNvSpPr txBox="1">
            <a:spLocks/>
          </p:cNvSpPr>
          <p:nvPr/>
        </p:nvSpPr>
        <p:spPr>
          <a:xfrm>
            <a:off x="327404" y="1359347"/>
            <a:ext cx="3040946" cy="5234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Målvakt</a:t>
            </a:r>
            <a:br>
              <a:rPr lang="sv-SE" sz="2000" b="1" dirty="0"/>
            </a:br>
            <a:r>
              <a:rPr lang="sv-SE" sz="2000" b="1" dirty="0"/>
              <a:t>1) </a:t>
            </a:r>
            <a:r>
              <a:rPr lang="sv-SE" sz="2000" dirty="0"/>
              <a:t>Uppspel längs marken till CMF (helst offensiv)</a:t>
            </a:r>
            <a:br>
              <a:rPr lang="sv-SE" sz="2000" dirty="0"/>
            </a:br>
            <a:r>
              <a:rPr lang="sv-SE" sz="2000" b="1" dirty="0"/>
              <a:t>2) </a:t>
            </a:r>
            <a:r>
              <a:rPr lang="sv-SE" sz="2000" dirty="0"/>
              <a:t>Uppspel till YMF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Backlinje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YB spelbar i yttre korridor. MB kommer ner djupt för igångsättning av spelet. Driv bollen framåt in i SY 1 eller SY 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Mittfältet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/>
              <a:t>CMF spelbar i central och inre korridorer. Driv bollen framåt in i SY 2 eller SY 3.</a:t>
            </a:r>
            <a:br>
              <a:rPr lang="sv-SE" sz="2000" dirty="0"/>
            </a:br>
            <a:r>
              <a:rPr lang="sv-SE" sz="2000" dirty="0"/>
              <a:t>YMF  spelbar i yttre korridor. Kliver in i planen om ytterback får bollen</a:t>
            </a:r>
            <a:br>
              <a:rPr lang="sv-SE" sz="2000" b="1" dirty="0"/>
            </a:br>
            <a:endParaRPr lang="sv-SE" sz="1200" dirty="0"/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3BACF61B-067B-A8E9-1931-D1ECB85481EF}"/>
              </a:ext>
            </a:extLst>
          </p:cNvPr>
          <p:cNvSpPr txBox="1">
            <a:spLocks/>
          </p:cNvSpPr>
          <p:nvPr/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Arbetssätt speluppbyggnad</a:t>
            </a:r>
          </a:p>
        </p:txBody>
      </p:sp>
      <p:grpSp>
        <p:nvGrpSpPr>
          <p:cNvPr id="24" name="Gruppera">
            <a:extLst>
              <a:ext uri="{FF2B5EF4-FFF2-40B4-BE49-F238E27FC236}">
                <a16:creationId xmlns:a16="http://schemas.microsoft.com/office/drawing/2014/main" id="{98107853-93D9-2D2D-6644-846B5970B4D6}"/>
              </a:ext>
            </a:extLst>
          </p:cNvPr>
          <p:cNvGrpSpPr/>
          <p:nvPr/>
        </p:nvGrpSpPr>
        <p:grpSpPr>
          <a:xfrm>
            <a:off x="7898922" y="5249431"/>
            <a:ext cx="241304" cy="442990"/>
            <a:chOff x="9994" y="0"/>
            <a:chExt cx="482606" cy="885978"/>
          </a:xfrm>
        </p:grpSpPr>
        <p:sp>
          <p:nvSpPr>
            <p:cNvPr id="25" name="Cirkel">
              <a:extLst>
                <a:ext uri="{FF2B5EF4-FFF2-40B4-BE49-F238E27FC236}">
                  <a16:creationId xmlns:a16="http://schemas.microsoft.com/office/drawing/2014/main" id="{425B829F-E0A2-85C2-E081-64CE4CB880D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6" name="VIB">
              <a:extLst>
                <a:ext uri="{FF2B5EF4-FFF2-40B4-BE49-F238E27FC236}">
                  <a16:creationId xmlns:a16="http://schemas.microsoft.com/office/drawing/2014/main" id="{8D0ED2A5-A64C-0899-209B-91BE0F2D19F9}"/>
                </a:ext>
              </a:extLst>
            </p:cNvPr>
            <p:cNvSpPr txBox="1"/>
            <p:nvPr/>
          </p:nvSpPr>
          <p:spPr>
            <a:xfrm>
              <a:off x="9994" y="460221"/>
              <a:ext cx="44242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YB</a:t>
              </a:r>
              <a:endParaRPr sz="1050" dirty="0"/>
            </a:p>
          </p:txBody>
        </p:sp>
      </p:grpSp>
      <p:grpSp>
        <p:nvGrpSpPr>
          <p:cNvPr id="27" name="Gruppera">
            <a:extLst>
              <a:ext uri="{FF2B5EF4-FFF2-40B4-BE49-F238E27FC236}">
                <a16:creationId xmlns:a16="http://schemas.microsoft.com/office/drawing/2014/main" id="{33DE9BFD-0E2B-CFCE-00F1-09A51F7F04A3}"/>
              </a:ext>
            </a:extLst>
          </p:cNvPr>
          <p:cNvGrpSpPr/>
          <p:nvPr/>
        </p:nvGrpSpPr>
        <p:grpSpPr>
          <a:xfrm>
            <a:off x="11525025" y="5198282"/>
            <a:ext cx="246301" cy="442990"/>
            <a:chOff x="0" y="0"/>
            <a:chExt cx="492600" cy="885978"/>
          </a:xfrm>
        </p:grpSpPr>
        <p:sp>
          <p:nvSpPr>
            <p:cNvPr id="28" name="Cirkel">
              <a:extLst>
                <a:ext uri="{FF2B5EF4-FFF2-40B4-BE49-F238E27FC236}">
                  <a16:creationId xmlns:a16="http://schemas.microsoft.com/office/drawing/2014/main" id="{76D55AD9-3FB6-CE4E-FC82-909974A1EF59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9" name="VIB">
              <a:extLst>
                <a:ext uri="{FF2B5EF4-FFF2-40B4-BE49-F238E27FC236}">
                  <a16:creationId xmlns:a16="http://schemas.microsoft.com/office/drawing/2014/main" id="{FF43E239-1A6D-5F04-DF59-8440B90CDF4D}"/>
                </a:ext>
              </a:extLst>
            </p:cNvPr>
            <p:cNvSpPr txBox="1"/>
            <p:nvPr/>
          </p:nvSpPr>
          <p:spPr>
            <a:xfrm>
              <a:off x="0" y="460221"/>
              <a:ext cx="44242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YB</a:t>
              </a:r>
              <a:endParaRPr sz="1050" dirty="0"/>
            </a:p>
          </p:txBody>
        </p:sp>
      </p:grpSp>
      <p:grpSp>
        <p:nvGrpSpPr>
          <p:cNvPr id="30" name="Gruppera">
            <a:extLst>
              <a:ext uri="{FF2B5EF4-FFF2-40B4-BE49-F238E27FC236}">
                <a16:creationId xmlns:a16="http://schemas.microsoft.com/office/drawing/2014/main" id="{BC36AB12-54CA-6587-3491-FB6D50BEDEB1}"/>
              </a:ext>
            </a:extLst>
          </p:cNvPr>
          <p:cNvGrpSpPr/>
          <p:nvPr/>
        </p:nvGrpSpPr>
        <p:grpSpPr>
          <a:xfrm>
            <a:off x="9166264" y="5814411"/>
            <a:ext cx="246301" cy="442990"/>
            <a:chOff x="0" y="0"/>
            <a:chExt cx="492600" cy="885978"/>
          </a:xfrm>
        </p:grpSpPr>
        <p:sp>
          <p:nvSpPr>
            <p:cNvPr id="31" name="Cirkel">
              <a:extLst>
                <a:ext uri="{FF2B5EF4-FFF2-40B4-BE49-F238E27FC236}">
                  <a16:creationId xmlns:a16="http://schemas.microsoft.com/office/drawing/2014/main" id="{F6CA3F0D-8484-E47A-7773-8FA3115FBE9E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" name="VIB">
              <a:extLst>
                <a:ext uri="{FF2B5EF4-FFF2-40B4-BE49-F238E27FC236}">
                  <a16:creationId xmlns:a16="http://schemas.microsoft.com/office/drawing/2014/main" id="{F49E3492-AD7B-9DFC-2A3A-EEF437BCCD2F}"/>
                </a:ext>
              </a:extLst>
            </p:cNvPr>
            <p:cNvSpPr txBox="1"/>
            <p:nvPr/>
          </p:nvSpPr>
          <p:spPr>
            <a:xfrm>
              <a:off x="0" y="460221"/>
              <a:ext cx="45525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CB</a:t>
              </a:r>
              <a:endParaRPr sz="1050" dirty="0"/>
            </a:p>
          </p:txBody>
        </p:sp>
      </p:grpSp>
      <p:grpSp>
        <p:nvGrpSpPr>
          <p:cNvPr id="33" name="Gruppera">
            <a:extLst>
              <a:ext uri="{FF2B5EF4-FFF2-40B4-BE49-F238E27FC236}">
                <a16:creationId xmlns:a16="http://schemas.microsoft.com/office/drawing/2014/main" id="{F3C240E9-D66F-C507-3B33-16F40E73077D}"/>
              </a:ext>
            </a:extLst>
          </p:cNvPr>
          <p:cNvGrpSpPr/>
          <p:nvPr/>
        </p:nvGrpSpPr>
        <p:grpSpPr>
          <a:xfrm>
            <a:off x="10423622" y="5860444"/>
            <a:ext cx="246301" cy="442990"/>
            <a:chOff x="0" y="0"/>
            <a:chExt cx="492600" cy="885978"/>
          </a:xfrm>
        </p:grpSpPr>
        <p:sp>
          <p:nvSpPr>
            <p:cNvPr id="34" name="Cirkel">
              <a:extLst>
                <a:ext uri="{FF2B5EF4-FFF2-40B4-BE49-F238E27FC236}">
                  <a16:creationId xmlns:a16="http://schemas.microsoft.com/office/drawing/2014/main" id="{3ABDB91A-D598-4362-A447-EAE353BA61B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VIB">
              <a:extLst>
                <a:ext uri="{FF2B5EF4-FFF2-40B4-BE49-F238E27FC236}">
                  <a16:creationId xmlns:a16="http://schemas.microsoft.com/office/drawing/2014/main" id="{F9372554-1C50-5314-8D60-82BB8F72131D}"/>
                </a:ext>
              </a:extLst>
            </p:cNvPr>
            <p:cNvSpPr txBox="1"/>
            <p:nvPr/>
          </p:nvSpPr>
          <p:spPr>
            <a:xfrm>
              <a:off x="0" y="460221"/>
              <a:ext cx="45525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CB</a:t>
              </a:r>
              <a:endParaRPr sz="1050" dirty="0"/>
            </a:p>
          </p:txBody>
        </p:sp>
      </p:grpSp>
      <p:grpSp>
        <p:nvGrpSpPr>
          <p:cNvPr id="36" name="Gruppera">
            <a:extLst>
              <a:ext uri="{FF2B5EF4-FFF2-40B4-BE49-F238E27FC236}">
                <a16:creationId xmlns:a16="http://schemas.microsoft.com/office/drawing/2014/main" id="{CA597715-0160-CEC4-04F3-C22AF46560CF}"/>
              </a:ext>
            </a:extLst>
          </p:cNvPr>
          <p:cNvGrpSpPr/>
          <p:nvPr/>
        </p:nvGrpSpPr>
        <p:grpSpPr>
          <a:xfrm>
            <a:off x="9906251" y="2926381"/>
            <a:ext cx="246301" cy="442990"/>
            <a:chOff x="0" y="0"/>
            <a:chExt cx="492600" cy="885978"/>
          </a:xfrm>
        </p:grpSpPr>
        <p:sp>
          <p:nvSpPr>
            <p:cNvPr id="37" name="Cirkel">
              <a:extLst>
                <a:ext uri="{FF2B5EF4-FFF2-40B4-BE49-F238E27FC236}">
                  <a16:creationId xmlns:a16="http://schemas.microsoft.com/office/drawing/2014/main" id="{8E9F703E-240E-E3AC-362C-4BD83AD8C2AD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VIB">
              <a:extLst>
                <a:ext uri="{FF2B5EF4-FFF2-40B4-BE49-F238E27FC236}">
                  <a16:creationId xmlns:a16="http://schemas.microsoft.com/office/drawing/2014/main" id="{C1D53837-11CF-0234-5B5E-FB9A153FBB3B}"/>
                </a:ext>
              </a:extLst>
            </p:cNvPr>
            <p:cNvSpPr txBox="1"/>
            <p:nvPr/>
          </p:nvSpPr>
          <p:spPr>
            <a:xfrm>
              <a:off x="0" y="460221"/>
              <a:ext cx="41998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 err="1"/>
                <a:t>Fw</a:t>
              </a:r>
              <a:endParaRPr sz="1050" dirty="0"/>
            </a:p>
          </p:txBody>
        </p:sp>
      </p:grpSp>
      <p:grpSp>
        <p:nvGrpSpPr>
          <p:cNvPr id="39" name="Gruppera">
            <a:extLst>
              <a:ext uri="{FF2B5EF4-FFF2-40B4-BE49-F238E27FC236}">
                <a16:creationId xmlns:a16="http://schemas.microsoft.com/office/drawing/2014/main" id="{7A36342B-65B1-7F92-3A87-CE92A85FE0B5}"/>
              </a:ext>
            </a:extLst>
          </p:cNvPr>
          <p:cNvGrpSpPr/>
          <p:nvPr/>
        </p:nvGrpSpPr>
        <p:grpSpPr>
          <a:xfrm>
            <a:off x="9900577" y="3949821"/>
            <a:ext cx="301365" cy="442990"/>
            <a:chOff x="0" y="0"/>
            <a:chExt cx="602728" cy="885978"/>
          </a:xfrm>
        </p:grpSpPr>
        <p:sp>
          <p:nvSpPr>
            <p:cNvPr id="40" name="Cirkel">
              <a:extLst>
                <a:ext uri="{FF2B5EF4-FFF2-40B4-BE49-F238E27FC236}">
                  <a16:creationId xmlns:a16="http://schemas.microsoft.com/office/drawing/2014/main" id="{9B3F7E2B-A333-0FC3-CC4A-C7147ABEF278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" name="VIB">
              <a:extLst>
                <a:ext uri="{FF2B5EF4-FFF2-40B4-BE49-F238E27FC236}">
                  <a16:creationId xmlns:a16="http://schemas.microsoft.com/office/drawing/2014/main" id="{80088E80-D04F-0315-DA00-65E4AC06C1A7}"/>
                </a:ext>
              </a:extLst>
            </p:cNvPr>
            <p:cNvSpPr txBox="1"/>
            <p:nvPr/>
          </p:nvSpPr>
          <p:spPr>
            <a:xfrm>
              <a:off x="0" y="460221"/>
              <a:ext cx="60272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CMF</a:t>
              </a:r>
              <a:endParaRPr sz="1050" dirty="0"/>
            </a:p>
          </p:txBody>
        </p:sp>
      </p:grpSp>
      <p:grpSp>
        <p:nvGrpSpPr>
          <p:cNvPr id="42" name="Gruppera">
            <a:extLst>
              <a:ext uri="{FF2B5EF4-FFF2-40B4-BE49-F238E27FC236}">
                <a16:creationId xmlns:a16="http://schemas.microsoft.com/office/drawing/2014/main" id="{C832C84F-D469-809B-2385-1D94DA747028}"/>
              </a:ext>
            </a:extLst>
          </p:cNvPr>
          <p:cNvGrpSpPr/>
          <p:nvPr/>
        </p:nvGrpSpPr>
        <p:grpSpPr>
          <a:xfrm>
            <a:off x="7776115" y="3526953"/>
            <a:ext cx="325410" cy="442990"/>
            <a:chOff x="0" y="0"/>
            <a:chExt cx="650818" cy="885978"/>
          </a:xfrm>
        </p:grpSpPr>
        <p:sp>
          <p:nvSpPr>
            <p:cNvPr id="43" name="Cirkel">
              <a:extLst>
                <a:ext uri="{FF2B5EF4-FFF2-40B4-BE49-F238E27FC236}">
                  <a16:creationId xmlns:a16="http://schemas.microsoft.com/office/drawing/2014/main" id="{932EF5E9-4A58-8BE2-9388-FFB843D5DEB4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" name="VIB">
              <a:extLst>
                <a:ext uri="{FF2B5EF4-FFF2-40B4-BE49-F238E27FC236}">
                  <a16:creationId xmlns:a16="http://schemas.microsoft.com/office/drawing/2014/main" id="{877E4B7C-32E6-6575-8B97-BA6C869534C7}"/>
                </a:ext>
              </a:extLst>
            </p:cNvPr>
            <p:cNvSpPr txBox="1"/>
            <p:nvPr/>
          </p:nvSpPr>
          <p:spPr>
            <a:xfrm>
              <a:off x="0" y="460221"/>
              <a:ext cx="65081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YMF</a:t>
              </a:r>
              <a:endParaRPr sz="1050" dirty="0"/>
            </a:p>
          </p:txBody>
        </p:sp>
      </p:grpSp>
      <p:grpSp>
        <p:nvGrpSpPr>
          <p:cNvPr id="45" name="Gruppera">
            <a:extLst>
              <a:ext uri="{FF2B5EF4-FFF2-40B4-BE49-F238E27FC236}">
                <a16:creationId xmlns:a16="http://schemas.microsoft.com/office/drawing/2014/main" id="{13B49E63-76A0-82C2-6729-7BBBA9CC1851}"/>
              </a:ext>
            </a:extLst>
          </p:cNvPr>
          <p:cNvGrpSpPr/>
          <p:nvPr/>
        </p:nvGrpSpPr>
        <p:grpSpPr>
          <a:xfrm>
            <a:off x="10159036" y="4885016"/>
            <a:ext cx="331822" cy="442990"/>
            <a:chOff x="0" y="0"/>
            <a:chExt cx="663642" cy="885978"/>
          </a:xfrm>
        </p:grpSpPr>
        <p:sp>
          <p:nvSpPr>
            <p:cNvPr id="46" name="Cirkel">
              <a:extLst>
                <a:ext uri="{FF2B5EF4-FFF2-40B4-BE49-F238E27FC236}">
                  <a16:creationId xmlns:a16="http://schemas.microsoft.com/office/drawing/2014/main" id="{5593CADE-D374-466E-2DD0-5006FDDD06A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VIB">
              <a:extLst>
                <a:ext uri="{FF2B5EF4-FFF2-40B4-BE49-F238E27FC236}">
                  <a16:creationId xmlns:a16="http://schemas.microsoft.com/office/drawing/2014/main" id="{D67F2AEB-1234-8162-4E48-52D9536E8D2B}"/>
                </a:ext>
              </a:extLst>
            </p:cNvPr>
            <p:cNvSpPr txBox="1"/>
            <p:nvPr/>
          </p:nvSpPr>
          <p:spPr>
            <a:xfrm>
              <a:off x="0" y="460221"/>
              <a:ext cx="66364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CMF</a:t>
              </a:r>
              <a:endParaRPr sz="1050" dirty="0"/>
            </a:p>
          </p:txBody>
        </p:sp>
      </p:grpSp>
      <p:grpSp>
        <p:nvGrpSpPr>
          <p:cNvPr id="48" name="Gruppera">
            <a:extLst>
              <a:ext uri="{FF2B5EF4-FFF2-40B4-BE49-F238E27FC236}">
                <a16:creationId xmlns:a16="http://schemas.microsoft.com/office/drawing/2014/main" id="{F3E94039-4E81-275F-FC7D-269F92A8881E}"/>
              </a:ext>
            </a:extLst>
          </p:cNvPr>
          <p:cNvGrpSpPr/>
          <p:nvPr/>
        </p:nvGrpSpPr>
        <p:grpSpPr>
          <a:xfrm>
            <a:off x="9175915" y="4496740"/>
            <a:ext cx="331822" cy="442990"/>
            <a:chOff x="0" y="0"/>
            <a:chExt cx="663642" cy="885978"/>
          </a:xfrm>
        </p:grpSpPr>
        <p:sp>
          <p:nvSpPr>
            <p:cNvPr id="49" name="Cirkel">
              <a:extLst>
                <a:ext uri="{FF2B5EF4-FFF2-40B4-BE49-F238E27FC236}">
                  <a16:creationId xmlns:a16="http://schemas.microsoft.com/office/drawing/2014/main" id="{4268FE04-5F8F-2C67-9AC7-E0CD8B2D772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VIB">
              <a:extLst>
                <a:ext uri="{FF2B5EF4-FFF2-40B4-BE49-F238E27FC236}">
                  <a16:creationId xmlns:a16="http://schemas.microsoft.com/office/drawing/2014/main" id="{C8BE2884-82E8-E3EC-1DD3-FA3D3DBE453F}"/>
                </a:ext>
              </a:extLst>
            </p:cNvPr>
            <p:cNvSpPr txBox="1"/>
            <p:nvPr/>
          </p:nvSpPr>
          <p:spPr>
            <a:xfrm>
              <a:off x="0" y="460221"/>
              <a:ext cx="66364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CMF</a:t>
              </a:r>
              <a:endParaRPr sz="1050" dirty="0"/>
            </a:p>
          </p:txBody>
        </p:sp>
      </p:grpSp>
      <p:grpSp>
        <p:nvGrpSpPr>
          <p:cNvPr id="51" name="Gruppera">
            <a:extLst>
              <a:ext uri="{FF2B5EF4-FFF2-40B4-BE49-F238E27FC236}">
                <a16:creationId xmlns:a16="http://schemas.microsoft.com/office/drawing/2014/main" id="{6877B68B-A805-8CCE-A863-95EB811FAFD6}"/>
              </a:ext>
            </a:extLst>
          </p:cNvPr>
          <p:cNvGrpSpPr/>
          <p:nvPr/>
        </p:nvGrpSpPr>
        <p:grpSpPr>
          <a:xfrm>
            <a:off x="11631487" y="3411898"/>
            <a:ext cx="325410" cy="442990"/>
            <a:chOff x="0" y="0"/>
            <a:chExt cx="650818" cy="885978"/>
          </a:xfrm>
        </p:grpSpPr>
        <p:sp>
          <p:nvSpPr>
            <p:cNvPr id="52" name="Cirkel">
              <a:extLst>
                <a:ext uri="{FF2B5EF4-FFF2-40B4-BE49-F238E27FC236}">
                  <a16:creationId xmlns:a16="http://schemas.microsoft.com/office/drawing/2014/main" id="{6A6E8BEC-8E50-275A-7968-01EF5394037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3" name="VIB">
              <a:extLst>
                <a:ext uri="{FF2B5EF4-FFF2-40B4-BE49-F238E27FC236}">
                  <a16:creationId xmlns:a16="http://schemas.microsoft.com/office/drawing/2014/main" id="{B70D755B-C1CA-BF66-1205-ECBB53D85480}"/>
                </a:ext>
              </a:extLst>
            </p:cNvPr>
            <p:cNvSpPr txBox="1"/>
            <p:nvPr/>
          </p:nvSpPr>
          <p:spPr>
            <a:xfrm>
              <a:off x="0" y="460221"/>
              <a:ext cx="65081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YMF</a:t>
              </a:r>
              <a:endParaRPr sz="1050" dirty="0"/>
            </a:p>
          </p:txBody>
        </p:sp>
      </p:grpSp>
      <p:grpSp>
        <p:nvGrpSpPr>
          <p:cNvPr id="54" name="Gruppera">
            <a:extLst>
              <a:ext uri="{FF2B5EF4-FFF2-40B4-BE49-F238E27FC236}">
                <a16:creationId xmlns:a16="http://schemas.microsoft.com/office/drawing/2014/main" id="{884E58A7-CAE7-8A43-5A92-C79FA3B03D05}"/>
              </a:ext>
            </a:extLst>
          </p:cNvPr>
          <p:cNvGrpSpPr/>
          <p:nvPr/>
        </p:nvGrpSpPr>
        <p:grpSpPr>
          <a:xfrm>
            <a:off x="8408133" y="3086734"/>
            <a:ext cx="241304" cy="442990"/>
            <a:chOff x="9994" y="0"/>
            <a:chExt cx="482606" cy="885978"/>
          </a:xfrm>
        </p:grpSpPr>
        <p:sp>
          <p:nvSpPr>
            <p:cNvPr id="55" name="Cirkel">
              <a:extLst>
                <a:ext uri="{FF2B5EF4-FFF2-40B4-BE49-F238E27FC236}">
                  <a16:creationId xmlns:a16="http://schemas.microsoft.com/office/drawing/2014/main" id="{2DC66420-E80C-4A38-EF8D-E7C460C2C05E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6" name="VIB">
              <a:extLst>
                <a:ext uri="{FF2B5EF4-FFF2-40B4-BE49-F238E27FC236}">
                  <a16:creationId xmlns:a16="http://schemas.microsoft.com/office/drawing/2014/main" id="{E4B46A25-8260-FB4C-5485-CB2B82B1FEA4}"/>
                </a:ext>
              </a:extLst>
            </p:cNvPr>
            <p:cNvSpPr txBox="1"/>
            <p:nvPr/>
          </p:nvSpPr>
          <p:spPr>
            <a:xfrm>
              <a:off x="9994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57" name="Gruppera">
            <a:extLst>
              <a:ext uri="{FF2B5EF4-FFF2-40B4-BE49-F238E27FC236}">
                <a16:creationId xmlns:a16="http://schemas.microsoft.com/office/drawing/2014/main" id="{81B3639F-06A2-7A68-AE5C-11798EB4A6DF}"/>
              </a:ext>
            </a:extLst>
          </p:cNvPr>
          <p:cNvGrpSpPr/>
          <p:nvPr/>
        </p:nvGrpSpPr>
        <p:grpSpPr>
          <a:xfrm>
            <a:off x="11142956" y="3077707"/>
            <a:ext cx="246301" cy="442990"/>
            <a:chOff x="0" y="0"/>
            <a:chExt cx="492600" cy="885978"/>
          </a:xfrm>
        </p:grpSpPr>
        <p:sp>
          <p:nvSpPr>
            <p:cNvPr id="58" name="Cirkel">
              <a:extLst>
                <a:ext uri="{FF2B5EF4-FFF2-40B4-BE49-F238E27FC236}">
                  <a16:creationId xmlns:a16="http://schemas.microsoft.com/office/drawing/2014/main" id="{51CC2897-A580-8CE4-3381-D32F932FD48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59" name="VIB">
              <a:extLst>
                <a:ext uri="{FF2B5EF4-FFF2-40B4-BE49-F238E27FC236}">
                  <a16:creationId xmlns:a16="http://schemas.microsoft.com/office/drawing/2014/main" id="{59792225-5B70-B1D4-10AB-FF51B30EA252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0" name="Gruppera">
            <a:extLst>
              <a:ext uri="{FF2B5EF4-FFF2-40B4-BE49-F238E27FC236}">
                <a16:creationId xmlns:a16="http://schemas.microsoft.com/office/drawing/2014/main" id="{39BDE8AC-0815-B17B-014B-6D99DC647901}"/>
              </a:ext>
            </a:extLst>
          </p:cNvPr>
          <p:cNvGrpSpPr/>
          <p:nvPr/>
        </p:nvGrpSpPr>
        <p:grpSpPr>
          <a:xfrm>
            <a:off x="10083381" y="2830867"/>
            <a:ext cx="246301" cy="442990"/>
            <a:chOff x="0" y="0"/>
            <a:chExt cx="492600" cy="885978"/>
          </a:xfrm>
        </p:grpSpPr>
        <p:sp>
          <p:nvSpPr>
            <p:cNvPr id="61" name="Cirkel">
              <a:extLst>
                <a:ext uri="{FF2B5EF4-FFF2-40B4-BE49-F238E27FC236}">
                  <a16:creationId xmlns:a16="http://schemas.microsoft.com/office/drawing/2014/main" id="{91F76A2B-C108-C096-C14F-5C5AA91D84F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62" name="VIB">
              <a:extLst>
                <a:ext uri="{FF2B5EF4-FFF2-40B4-BE49-F238E27FC236}">
                  <a16:creationId xmlns:a16="http://schemas.microsoft.com/office/drawing/2014/main" id="{74C4CAE2-BB00-49E6-415A-FD03B9AB0370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3" name="Gruppera">
            <a:extLst>
              <a:ext uri="{FF2B5EF4-FFF2-40B4-BE49-F238E27FC236}">
                <a16:creationId xmlns:a16="http://schemas.microsoft.com/office/drawing/2014/main" id="{C7D636DD-825B-84B0-4A8E-84D0838CDDCB}"/>
              </a:ext>
            </a:extLst>
          </p:cNvPr>
          <p:cNvGrpSpPr/>
          <p:nvPr/>
        </p:nvGrpSpPr>
        <p:grpSpPr>
          <a:xfrm>
            <a:off x="9740401" y="1324168"/>
            <a:ext cx="234951" cy="442990"/>
            <a:chOff x="22699" y="0"/>
            <a:chExt cx="469901" cy="885978"/>
          </a:xfrm>
        </p:grpSpPr>
        <p:sp>
          <p:nvSpPr>
            <p:cNvPr id="64" name="Cirkel">
              <a:extLst>
                <a:ext uri="{FF2B5EF4-FFF2-40B4-BE49-F238E27FC236}">
                  <a16:creationId xmlns:a16="http://schemas.microsoft.com/office/drawing/2014/main" id="{1F75989D-B5DF-8E4F-3976-09650AF0CC7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5" name="VIB">
              <a:extLst>
                <a:ext uri="{FF2B5EF4-FFF2-40B4-BE49-F238E27FC236}">
                  <a16:creationId xmlns:a16="http://schemas.microsoft.com/office/drawing/2014/main" id="{E32EC14B-B873-B43A-57A7-18C86864C1CA}"/>
                </a:ext>
              </a:extLst>
            </p:cNvPr>
            <p:cNvSpPr txBox="1"/>
            <p:nvPr/>
          </p:nvSpPr>
          <p:spPr>
            <a:xfrm>
              <a:off x="180839" y="460221"/>
              <a:ext cx="10272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pPr algn="ctr"/>
              <a:endParaRPr sz="1050" dirty="0"/>
            </a:p>
          </p:txBody>
        </p:sp>
      </p:grpSp>
      <p:grpSp>
        <p:nvGrpSpPr>
          <p:cNvPr id="66" name="Gruppera">
            <a:extLst>
              <a:ext uri="{FF2B5EF4-FFF2-40B4-BE49-F238E27FC236}">
                <a16:creationId xmlns:a16="http://schemas.microsoft.com/office/drawing/2014/main" id="{44E4F5E0-455D-88F0-36ED-9941EF8A9263}"/>
              </a:ext>
            </a:extLst>
          </p:cNvPr>
          <p:cNvGrpSpPr/>
          <p:nvPr/>
        </p:nvGrpSpPr>
        <p:grpSpPr>
          <a:xfrm>
            <a:off x="9597254" y="3043746"/>
            <a:ext cx="246301" cy="442990"/>
            <a:chOff x="0" y="0"/>
            <a:chExt cx="492600" cy="885978"/>
          </a:xfrm>
        </p:grpSpPr>
        <p:sp>
          <p:nvSpPr>
            <p:cNvPr id="67" name="Cirkel">
              <a:extLst>
                <a:ext uri="{FF2B5EF4-FFF2-40B4-BE49-F238E27FC236}">
                  <a16:creationId xmlns:a16="http://schemas.microsoft.com/office/drawing/2014/main" id="{7FEAF2E0-EE47-422F-520D-FF73507A37B0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8" name="VIB">
              <a:extLst>
                <a:ext uri="{FF2B5EF4-FFF2-40B4-BE49-F238E27FC236}">
                  <a16:creationId xmlns:a16="http://schemas.microsoft.com/office/drawing/2014/main" id="{12A45BDA-04FE-FD83-59D1-F10BEE4E6C8B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9" name="Gruppera">
            <a:extLst>
              <a:ext uri="{FF2B5EF4-FFF2-40B4-BE49-F238E27FC236}">
                <a16:creationId xmlns:a16="http://schemas.microsoft.com/office/drawing/2014/main" id="{D68388B4-9ECB-65FC-E70D-F05BFE7FFA10}"/>
              </a:ext>
            </a:extLst>
          </p:cNvPr>
          <p:cNvGrpSpPr/>
          <p:nvPr/>
        </p:nvGrpSpPr>
        <p:grpSpPr>
          <a:xfrm>
            <a:off x="8247124" y="4314507"/>
            <a:ext cx="246301" cy="341391"/>
            <a:chOff x="0" y="203198"/>
            <a:chExt cx="492600" cy="682780"/>
          </a:xfrm>
        </p:grpSpPr>
        <p:sp>
          <p:nvSpPr>
            <p:cNvPr id="70" name="Cirkel">
              <a:extLst>
                <a:ext uri="{FF2B5EF4-FFF2-40B4-BE49-F238E27FC236}">
                  <a16:creationId xmlns:a16="http://schemas.microsoft.com/office/drawing/2014/main" id="{C22444BA-4925-53F4-246A-3B4346A6B403}"/>
                </a:ext>
              </a:extLst>
            </p:cNvPr>
            <p:cNvSpPr/>
            <p:nvPr/>
          </p:nvSpPr>
          <p:spPr>
            <a:xfrm>
              <a:off x="22700" y="203198"/>
              <a:ext cx="469900" cy="469901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1" name="VIB">
              <a:extLst>
                <a:ext uri="{FF2B5EF4-FFF2-40B4-BE49-F238E27FC236}">
                  <a16:creationId xmlns:a16="http://schemas.microsoft.com/office/drawing/2014/main" id="{4D986FD1-6807-EF3B-08D2-FBD4B716273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2" name="Gruppera">
            <a:extLst>
              <a:ext uri="{FF2B5EF4-FFF2-40B4-BE49-F238E27FC236}">
                <a16:creationId xmlns:a16="http://schemas.microsoft.com/office/drawing/2014/main" id="{D8333EE9-EC12-850B-FBB6-4C10F5349BD8}"/>
              </a:ext>
            </a:extLst>
          </p:cNvPr>
          <p:cNvGrpSpPr/>
          <p:nvPr/>
        </p:nvGrpSpPr>
        <p:grpSpPr>
          <a:xfrm>
            <a:off x="10348360" y="4040444"/>
            <a:ext cx="246301" cy="442990"/>
            <a:chOff x="0" y="0"/>
            <a:chExt cx="492600" cy="885978"/>
          </a:xfrm>
        </p:grpSpPr>
        <p:sp>
          <p:nvSpPr>
            <p:cNvPr id="73" name="Cirkel">
              <a:extLst>
                <a:ext uri="{FF2B5EF4-FFF2-40B4-BE49-F238E27FC236}">
                  <a16:creationId xmlns:a16="http://schemas.microsoft.com/office/drawing/2014/main" id="{33B48378-9D55-CA40-42C4-4DDE2FD05708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4" name="VIB">
              <a:extLst>
                <a:ext uri="{FF2B5EF4-FFF2-40B4-BE49-F238E27FC236}">
                  <a16:creationId xmlns:a16="http://schemas.microsoft.com/office/drawing/2014/main" id="{E6CDDD05-131C-D269-52EF-B6A539DD1AD1}"/>
                </a:ext>
              </a:extLst>
            </p:cNvPr>
            <p:cNvSpPr txBox="1"/>
            <p:nvPr/>
          </p:nvSpPr>
          <p:spPr>
            <a:xfrm>
              <a:off x="0" y="460221"/>
              <a:ext cx="16350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sp>
        <p:nvSpPr>
          <p:cNvPr id="75" name="Cirkel">
            <a:extLst>
              <a:ext uri="{FF2B5EF4-FFF2-40B4-BE49-F238E27FC236}">
                <a16:creationId xmlns:a16="http://schemas.microsoft.com/office/drawing/2014/main" id="{2CE1E9CA-D0A8-A5FE-78C0-195F296F7AE5}"/>
              </a:ext>
            </a:extLst>
          </p:cNvPr>
          <p:cNvSpPr/>
          <p:nvPr/>
        </p:nvSpPr>
        <p:spPr>
          <a:xfrm>
            <a:off x="9124142" y="4138360"/>
            <a:ext cx="234951" cy="23495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grpSp>
        <p:nvGrpSpPr>
          <p:cNvPr id="76" name="Gruppera">
            <a:extLst>
              <a:ext uri="{FF2B5EF4-FFF2-40B4-BE49-F238E27FC236}">
                <a16:creationId xmlns:a16="http://schemas.microsoft.com/office/drawing/2014/main" id="{46C84DDD-B8A7-FBBD-88F3-35C2FBD0A206}"/>
              </a:ext>
            </a:extLst>
          </p:cNvPr>
          <p:cNvGrpSpPr/>
          <p:nvPr/>
        </p:nvGrpSpPr>
        <p:grpSpPr>
          <a:xfrm>
            <a:off x="11267711" y="4176491"/>
            <a:ext cx="246301" cy="442990"/>
            <a:chOff x="0" y="0"/>
            <a:chExt cx="492600" cy="885978"/>
          </a:xfrm>
        </p:grpSpPr>
        <p:sp>
          <p:nvSpPr>
            <p:cNvPr id="77" name="Cirkel">
              <a:extLst>
                <a:ext uri="{FF2B5EF4-FFF2-40B4-BE49-F238E27FC236}">
                  <a16:creationId xmlns:a16="http://schemas.microsoft.com/office/drawing/2014/main" id="{646993B7-3D3D-77EA-7211-96BE06A1757C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8" name="VIB">
              <a:extLst>
                <a:ext uri="{FF2B5EF4-FFF2-40B4-BE49-F238E27FC236}">
                  <a16:creationId xmlns:a16="http://schemas.microsoft.com/office/drawing/2014/main" id="{709B16B6-2687-55BC-FD36-120C4A5B5D01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9" name="Gruppera">
            <a:extLst>
              <a:ext uri="{FF2B5EF4-FFF2-40B4-BE49-F238E27FC236}">
                <a16:creationId xmlns:a16="http://schemas.microsoft.com/office/drawing/2014/main" id="{EFD161EA-B8A8-ED80-615C-511F8A77AEDD}"/>
              </a:ext>
            </a:extLst>
          </p:cNvPr>
          <p:cNvGrpSpPr/>
          <p:nvPr/>
        </p:nvGrpSpPr>
        <p:grpSpPr>
          <a:xfrm>
            <a:off x="8735471" y="5141310"/>
            <a:ext cx="246301" cy="442990"/>
            <a:chOff x="0" y="0"/>
            <a:chExt cx="492600" cy="885978"/>
          </a:xfrm>
        </p:grpSpPr>
        <p:sp>
          <p:nvSpPr>
            <p:cNvPr id="80" name="Cirkel">
              <a:extLst>
                <a:ext uri="{FF2B5EF4-FFF2-40B4-BE49-F238E27FC236}">
                  <a16:creationId xmlns:a16="http://schemas.microsoft.com/office/drawing/2014/main" id="{75944516-12BB-381D-8CCA-8E07C3507C8A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1" name="VIB">
              <a:extLst>
                <a:ext uri="{FF2B5EF4-FFF2-40B4-BE49-F238E27FC236}">
                  <a16:creationId xmlns:a16="http://schemas.microsoft.com/office/drawing/2014/main" id="{0368B3FE-97B3-ABD7-FB77-719F27843F87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82" name="Gruppera">
            <a:extLst>
              <a:ext uri="{FF2B5EF4-FFF2-40B4-BE49-F238E27FC236}">
                <a16:creationId xmlns:a16="http://schemas.microsoft.com/office/drawing/2014/main" id="{5037EB29-BF2B-556A-4126-71F1E5221C4C}"/>
              </a:ext>
            </a:extLst>
          </p:cNvPr>
          <p:cNvGrpSpPr/>
          <p:nvPr/>
        </p:nvGrpSpPr>
        <p:grpSpPr>
          <a:xfrm>
            <a:off x="10625663" y="5128276"/>
            <a:ext cx="246301" cy="442990"/>
            <a:chOff x="0" y="0"/>
            <a:chExt cx="492600" cy="885978"/>
          </a:xfrm>
        </p:grpSpPr>
        <p:sp>
          <p:nvSpPr>
            <p:cNvPr id="83" name="Cirkel">
              <a:extLst>
                <a:ext uri="{FF2B5EF4-FFF2-40B4-BE49-F238E27FC236}">
                  <a16:creationId xmlns:a16="http://schemas.microsoft.com/office/drawing/2014/main" id="{00E3B439-03AF-8A3E-5DAD-929B356FB2DD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4" name="VIB">
              <a:extLst>
                <a:ext uri="{FF2B5EF4-FFF2-40B4-BE49-F238E27FC236}">
                  <a16:creationId xmlns:a16="http://schemas.microsoft.com/office/drawing/2014/main" id="{EDB00C96-B1E5-499B-ED28-ABA6349BA9A6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sp>
        <p:nvSpPr>
          <p:cNvPr id="85" name="Cirkel">
            <a:extLst>
              <a:ext uri="{FF2B5EF4-FFF2-40B4-BE49-F238E27FC236}">
                <a16:creationId xmlns:a16="http://schemas.microsoft.com/office/drawing/2014/main" id="{2B45E61C-0FE8-7819-C050-E83E1F51AB0E}"/>
              </a:ext>
            </a:extLst>
          </p:cNvPr>
          <p:cNvSpPr/>
          <p:nvPr/>
        </p:nvSpPr>
        <p:spPr>
          <a:xfrm>
            <a:off x="9986873" y="5860444"/>
            <a:ext cx="204923" cy="203707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E8F9F3FB-1274-1F84-CE40-ACE5BF6C9EA7}"/>
              </a:ext>
            </a:extLst>
          </p:cNvPr>
          <p:cNvSpPr txBox="1"/>
          <p:nvPr/>
        </p:nvSpPr>
        <p:spPr>
          <a:xfrm>
            <a:off x="3627231" y="1302443"/>
            <a:ext cx="2740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/>
              <a:t>Forward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Spelbar felvänd eller halvt rättvänd.</a:t>
            </a:r>
            <a:br>
              <a:rPr lang="sv-SE" sz="2000" dirty="0"/>
            </a:br>
            <a:r>
              <a:rPr lang="sv-SE" sz="2000" dirty="0"/>
              <a:t>Speldjup framåt.</a:t>
            </a:r>
            <a:br>
              <a:rPr lang="sv-SE" sz="2000" dirty="0"/>
            </a:br>
            <a:r>
              <a:rPr lang="sv-SE" sz="2000" dirty="0"/>
              <a:t>Skapa ytor centralt.</a:t>
            </a:r>
          </a:p>
        </p:txBody>
      </p:sp>
      <p:cxnSp>
        <p:nvCxnSpPr>
          <p:cNvPr id="93" name="Rak pilkoppling 92">
            <a:extLst>
              <a:ext uri="{FF2B5EF4-FFF2-40B4-BE49-F238E27FC236}">
                <a16:creationId xmlns:a16="http://schemas.microsoft.com/office/drawing/2014/main" id="{BFD316E8-048F-42F5-F301-BF3A48DDC382}"/>
              </a:ext>
            </a:extLst>
          </p:cNvPr>
          <p:cNvCxnSpPr>
            <a:cxnSpLocks/>
          </p:cNvCxnSpPr>
          <p:nvPr/>
        </p:nvCxnSpPr>
        <p:spPr>
          <a:xfrm flipV="1">
            <a:off x="8099479" y="3440944"/>
            <a:ext cx="376165" cy="178635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k pilkoppling 95">
            <a:extLst>
              <a:ext uri="{FF2B5EF4-FFF2-40B4-BE49-F238E27FC236}">
                <a16:creationId xmlns:a16="http://schemas.microsoft.com/office/drawing/2014/main" id="{E77809B8-29E3-5B39-786C-440595BB1AC4}"/>
              </a:ext>
            </a:extLst>
          </p:cNvPr>
          <p:cNvCxnSpPr>
            <a:cxnSpLocks/>
            <a:endCxn id="59" idx="1"/>
          </p:cNvCxnSpPr>
          <p:nvPr/>
        </p:nvCxnSpPr>
        <p:spPr>
          <a:xfrm flipH="1" flipV="1">
            <a:off x="11142956" y="3414258"/>
            <a:ext cx="449869" cy="100000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5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C74F0-8629-7E2F-D6A4-C16721CB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>
            <a:extLst>
              <a:ext uri="{FF2B5EF4-FFF2-40B4-BE49-F238E27FC236}">
                <a16:creationId xmlns:a16="http://schemas.microsoft.com/office/drawing/2014/main" id="{C8566325-1E13-A562-9ECD-240577C7FDCC}"/>
              </a:ext>
            </a:extLst>
          </p:cNvPr>
          <p:cNvSpPr/>
          <p:nvPr/>
        </p:nvSpPr>
        <p:spPr>
          <a:xfrm>
            <a:off x="9728015" y="5377481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4FC34CE-2637-F7DA-4925-7AA8D7C9EE7F}"/>
              </a:ext>
            </a:extLst>
          </p:cNvPr>
          <p:cNvSpPr txBox="1"/>
          <p:nvPr/>
        </p:nvSpPr>
        <p:spPr>
          <a:xfrm>
            <a:off x="7670320" y="18724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857724BC-97C4-9222-45DF-401C3F605AE1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D1867ABB-31F0-5417-18E9-4BFAA75892A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172D59F5-B0D9-C301-F0DD-A09B8719E4BE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6C844013-D732-8CE5-8221-69A99F6B0F49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nderrubrik 2">
            <a:extLst>
              <a:ext uri="{FF2B5EF4-FFF2-40B4-BE49-F238E27FC236}">
                <a16:creationId xmlns:a16="http://schemas.microsoft.com/office/drawing/2014/main" id="{8FC73586-831C-6638-D338-22757C4D7C29}"/>
              </a:ext>
            </a:extLst>
          </p:cNvPr>
          <p:cNvSpPr txBox="1">
            <a:spLocks/>
          </p:cNvSpPr>
          <p:nvPr/>
        </p:nvSpPr>
        <p:spPr>
          <a:xfrm>
            <a:off x="327403" y="1359347"/>
            <a:ext cx="5795719" cy="5234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234" algn="l"/>
            <a:r>
              <a:rPr lang="sv-SE" sz="2400" b="1" dirty="0">
                <a:latin typeface="+mn-lt"/>
              </a:rPr>
              <a:t>komma till avslut och göra mål</a:t>
            </a:r>
            <a:br>
              <a:rPr lang="sv-SE" sz="1400" dirty="0"/>
            </a:br>
            <a:br>
              <a:rPr lang="sv-SE" sz="1400" dirty="0"/>
            </a:br>
            <a:r>
              <a:rPr lang="sv-SE" sz="1400" dirty="0"/>
              <a:t>YMF: 	- Spelbredd. Vara löpvillig och söka yta bakom backlinjen. </a:t>
            </a:r>
            <a:br>
              <a:rPr lang="sv-SE" sz="1400" dirty="0"/>
            </a:br>
            <a:r>
              <a:rPr lang="sv-SE" sz="1400" dirty="0"/>
              <a:t>	- Gå på eget avslut. </a:t>
            </a:r>
            <a:br>
              <a:rPr lang="sv-SE" sz="1400" dirty="0"/>
            </a:br>
            <a:r>
              <a:rPr lang="sv-SE" sz="1400" dirty="0"/>
              <a:t>	- Spela in i GZ.  (1)</a:t>
            </a:r>
            <a:br>
              <a:rPr lang="sv-SE" sz="1400" dirty="0"/>
            </a:br>
            <a:r>
              <a:rPr lang="sv-SE" sz="1400" dirty="0"/>
              <a:t>	- Lämna kant om YB är med i anfallet.</a:t>
            </a:r>
          </a:p>
          <a:p>
            <a:pPr marL="223234" algn="l"/>
            <a:r>
              <a:rPr lang="sv-SE" sz="1400" dirty="0"/>
              <a:t>DCMF:	- Spelbara för att vända spelet.</a:t>
            </a:r>
            <a:br>
              <a:rPr lang="sv-SE" sz="1400" dirty="0"/>
            </a:br>
            <a:r>
              <a:rPr lang="sv-SE" sz="1400" dirty="0"/>
              <a:t>	- Söka instick eller väggpass. </a:t>
            </a:r>
          </a:p>
          <a:p>
            <a:pPr marL="223234" algn="l"/>
            <a:r>
              <a:rPr lang="sv-SE" sz="1400" dirty="0"/>
              <a:t>OCMF: 	- Distansskott. </a:t>
            </a:r>
            <a:br>
              <a:rPr lang="sv-SE" sz="1400" dirty="0"/>
            </a:br>
            <a:r>
              <a:rPr lang="sv-SE" sz="1400" dirty="0"/>
              <a:t>	- Söka instick eller väggpass. </a:t>
            </a:r>
            <a:br>
              <a:rPr lang="sv-SE" sz="1400" dirty="0"/>
            </a:br>
            <a:r>
              <a:rPr lang="sv-SE" sz="1400" dirty="0"/>
              <a:t>	- Spelbar för väggpass.</a:t>
            </a:r>
            <a:br>
              <a:rPr lang="sv-SE" sz="1400" dirty="0"/>
            </a:br>
            <a:r>
              <a:rPr lang="sv-SE" sz="1400" dirty="0"/>
              <a:t>	- Gå på retur vid skott utifrån.</a:t>
            </a:r>
          </a:p>
          <a:p>
            <a:pPr marL="223234" algn="l"/>
            <a:r>
              <a:rPr lang="sv-SE" sz="1400" dirty="0"/>
              <a:t>FW: 	- Möta bollhållare för att skapa hål i försvarslinjen.  </a:t>
            </a:r>
            <a:br>
              <a:rPr lang="sv-SE" sz="1400" dirty="0"/>
            </a:br>
            <a:r>
              <a:rPr lang="sv-SE" sz="1400" dirty="0"/>
              <a:t>	- Vända upp och gå på avslut. </a:t>
            </a:r>
            <a:br>
              <a:rPr lang="sv-SE" sz="1400" dirty="0"/>
            </a:br>
            <a:r>
              <a:rPr lang="sv-SE" sz="1400" dirty="0"/>
              <a:t>	- Gå på retur vid distansskott. </a:t>
            </a:r>
            <a:br>
              <a:rPr lang="sv-SE" sz="1400" dirty="0"/>
            </a:br>
            <a:r>
              <a:rPr lang="sv-SE" sz="1400" dirty="0"/>
              <a:t>	- Löpa in GZ (1) om bollen spelas ut till YMF.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sv-SE" sz="1400" b="1" dirty="0"/>
            </a:br>
            <a:endParaRPr lang="sv-SE" sz="1400" dirty="0"/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9740EA56-D901-41B8-A407-D4508C036ADE}"/>
              </a:ext>
            </a:extLst>
          </p:cNvPr>
          <p:cNvSpPr txBox="1">
            <a:spLocks/>
          </p:cNvSpPr>
          <p:nvPr/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Arbetssätt speluppbyggnad</a:t>
            </a:r>
          </a:p>
        </p:txBody>
      </p:sp>
      <p:grpSp>
        <p:nvGrpSpPr>
          <p:cNvPr id="24" name="Gruppera">
            <a:extLst>
              <a:ext uri="{FF2B5EF4-FFF2-40B4-BE49-F238E27FC236}">
                <a16:creationId xmlns:a16="http://schemas.microsoft.com/office/drawing/2014/main" id="{09524080-0A59-489E-A1F0-5A164F0443EF}"/>
              </a:ext>
            </a:extLst>
          </p:cNvPr>
          <p:cNvGrpSpPr/>
          <p:nvPr/>
        </p:nvGrpSpPr>
        <p:grpSpPr>
          <a:xfrm>
            <a:off x="8785694" y="2071189"/>
            <a:ext cx="241304" cy="442990"/>
            <a:chOff x="9994" y="0"/>
            <a:chExt cx="482606" cy="885978"/>
          </a:xfrm>
        </p:grpSpPr>
        <p:sp>
          <p:nvSpPr>
            <p:cNvPr id="25" name="Cirkel">
              <a:extLst>
                <a:ext uri="{FF2B5EF4-FFF2-40B4-BE49-F238E27FC236}">
                  <a16:creationId xmlns:a16="http://schemas.microsoft.com/office/drawing/2014/main" id="{D4FF146D-D484-3CE0-6C42-8CC40B040E5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6" name="VIB">
              <a:extLst>
                <a:ext uri="{FF2B5EF4-FFF2-40B4-BE49-F238E27FC236}">
                  <a16:creationId xmlns:a16="http://schemas.microsoft.com/office/drawing/2014/main" id="{BE816F99-09F4-408F-5F71-CBA6C4D125A1}"/>
                </a:ext>
              </a:extLst>
            </p:cNvPr>
            <p:cNvSpPr txBox="1"/>
            <p:nvPr/>
          </p:nvSpPr>
          <p:spPr>
            <a:xfrm>
              <a:off x="9994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27" name="Gruppera">
            <a:extLst>
              <a:ext uri="{FF2B5EF4-FFF2-40B4-BE49-F238E27FC236}">
                <a16:creationId xmlns:a16="http://schemas.microsoft.com/office/drawing/2014/main" id="{174C7F51-4F98-4BFF-EDF9-CC7D3D7E1854}"/>
              </a:ext>
            </a:extLst>
          </p:cNvPr>
          <p:cNvGrpSpPr/>
          <p:nvPr/>
        </p:nvGrpSpPr>
        <p:grpSpPr>
          <a:xfrm>
            <a:off x="11354886" y="3017729"/>
            <a:ext cx="246301" cy="442990"/>
            <a:chOff x="0" y="0"/>
            <a:chExt cx="492600" cy="885978"/>
          </a:xfrm>
        </p:grpSpPr>
        <p:sp>
          <p:nvSpPr>
            <p:cNvPr id="28" name="Cirkel">
              <a:extLst>
                <a:ext uri="{FF2B5EF4-FFF2-40B4-BE49-F238E27FC236}">
                  <a16:creationId xmlns:a16="http://schemas.microsoft.com/office/drawing/2014/main" id="{AFC8B4A2-320B-261F-2DE6-0B8FA867153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29" name="VIB">
              <a:extLst>
                <a:ext uri="{FF2B5EF4-FFF2-40B4-BE49-F238E27FC236}">
                  <a16:creationId xmlns:a16="http://schemas.microsoft.com/office/drawing/2014/main" id="{26ADA5B1-97EA-E64D-D018-CC1DDC2180D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30" name="Gruppera">
            <a:extLst>
              <a:ext uri="{FF2B5EF4-FFF2-40B4-BE49-F238E27FC236}">
                <a16:creationId xmlns:a16="http://schemas.microsoft.com/office/drawing/2014/main" id="{27A1C8DE-85B1-AE9D-5FDC-55ABCCCA761C}"/>
              </a:ext>
            </a:extLst>
          </p:cNvPr>
          <p:cNvGrpSpPr/>
          <p:nvPr/>
        </p:nvGrpSpPr>
        <p:grpSpPr>
          <a:xfrm>
            <a:off x="9200307" y="2796234"/>
            <a:ext cx="246301" cy="442990"/>
            <a:chOff x="0" y="0"/>
            <a:chExt cx="492600" cy="885978"/>
          </a:xfrm>
        </p:grpSpPr>
        <p:sp>
          <p:nvSpPr>
            <p:cNvPr id="31" name="Cirkel">
              <a:extLst>
                <a:ext uri="{FF2B5EF4-FFF2-40B4-BE49-F238E27FC236}">
                  <a16:creationId xmlns:a16="http://schemas.microsoft.com/office/drawing/2014/main" id="{83DA82B4-F071-786A-CEAA-7521820E93D9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" name="VIB">
              <a:extLst>
                <a:ext uri="{FF2B5EF4-FFF2-40B4-BE49-F238E27FC236}">
                  <a16:creationId xmlns:a16="http://schemas.microsoft.com/office/drawing/2014/main" id="{17381F52-3E73-7CB9-4DD5-BC945E68B10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33" name="Gruppera">
            <a:extLst>
              <a:ext uri="{FF2B5EF4-FFF2-40B4-BE49-F238E27FC236}">
                <a16:creationId xmlns:a16="http://schemas.microsoft.com/office/drawing/2014/main" id="{67B400C3-8235-0B67-ED7D-91A9D9AFF046}"/>
              </a:ext>
            </a:extLst>
          </p:cNvPr>
          <p:cNvGrpSpPr/>
          <p:nvPr/>
        </p:nvGrpSpPr>
        <p:grpSpPr>
          <a:xfrm>
            <a:off x="10410325" y="2062573"/>
            <a:ext cx="246301" cy="442990"/>
            <a:chOff x="0" y="0"/>
            <a:chExt cx="492600" cy="885978"/>
          </a:xfrm>
        </p:grpSpPr>
        <p:sp>
          <p:nvSpPr>
            <p:cNvPr id="34" name="Cirkel">
              <a:extLst>
                <a:ext uri="{FF2B5EF4-FFF2-40B4-BE49-F238E27FC236}">
                  <a16:creationId xmlns:a16="http://schemas.microsoft.com/office/drawing/2014/main" id="{EDBA815A-8501-2F59-C439-AB55E72F679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VIB">
              <a:extLst>
                <a:ext uri="{FF2B5EF4-FFF2-40B4-BE49-F238E27FC236}">
                  <a16:creationId xmlns:a16="http://schemas.microsoft.com/office/drawing/2014/main" id="{A9CA38AB-8792-2278-F1E4-E9C1AA4CB0EF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36" name="Gruppera">
            <a:extLst>
              <a:ext uri="{FF2B5EF4-FFF2-40B4-BE49-F238E27FC236}">
                <a16:creationId xmlns:a16="http://schemas.microsoft.com/office/drawing/2014/main" id="{F08BFFA9-045A-F820-8DA5-9F2C83734C8B}"/>
              </a:ext>
            </a:extLst>
          </p:cNvPr>
          <p:cNvGrpSpPr/>
          <p:nvPr/>
        </p:nvGrpSpPr>
        <p:grpSpPr>
          <a:xfrm>
            <a:off x="9649561" y="1832462"/>
            <a:ext cx="246301" cy="442990"/>
            <a:chOff x="0" y="0"/>
            <a:chExt cx="492600" cy="885978"/>
          </a:xfrm>
        </p:grpSpPr>
        <p:sp>
          <p:nvSpPr>
            <p:cNvPr id="37" name="Cirkel">
              <a:extLst>
                <a:ext uri="{FF2B5EF4-FFF2-40B4-BE49-F238E27FC236}">
                  <a16:creationId xmlns:a16="http://schemas.microsoft.com/office/drawing/2014/main" id="{C369C9C3-4713-CF6C-9056-659AD4C5A231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VIB">
              <a:extLst>
                <a:ext uri="{FF2B5EF4-FFF2-40B4-BE49-F238E27FC236}">
                  <a16:creationId xmlns:a16="http://schemas.microsoft.com/office/drawing/2014/main" id="{35021733-D197-1754-B8A9-A5AEB9E74DF5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39" name="Gruppera">
            <a:extLst>
              <a:ext uri="{FF2B5EF4-FFF2-40B4-BE49-F238E27FC236}">
                <a16:creationId xmlns:a16="http://schemas.microsoft.com/office/drawing/2014/main" id="{81428AF6-5FDF-6090-FD73-F29518D52C78}"/>
              </a:ext>
            </a:extLst>
          </p:cNvPr>
          <p:cNvGrpSpPr/>
          <p:nvPr/>
        </p:nvGrpSpPr>
        <p:grpSpPr>
          <a:xfrm>
            <a:off x="9900577" y="2973277"/>
            <a:ext cx="246301" cy="442990"/>
            <a:chOff x="0" y="0"/>
            <a:chExt cx="492600" cy="885978"/>
          </a:xfrm>
        </p:grpSpPr>
        <p:sp>
          <p:nvSpPr>
            <p:cNvPr id="40" name="Cirkel">
              <a:extLst>
                <a:ext uri="{FF2B5EF4-FFF2-40B4-BE49-F238E27FC236}">
                  <a16:creationId xmlns:a16="http://schemas.microsoft.com/office/drawing/2014/main" id="{C999CE2F-FD5A-278D-DF88-EBDD11420E9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" name="VIB">
              <a:extLst>
                <a:ext uri="{FF2B5EF4-FFF2-40B4-BE49-F238E27FC236}">
                  <a16:creationId xmlns:a16="http://schemas.microsoft.com/office/drawing/2014/main" id="{12B1CEBA-9F1C-01A9-8071-0FE3B8129115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42" name="Gruppera">
            <a:extLst>
              <a:ext uri="{FF2B5EF4-FFF2-40B4-BE49-F238E27FC236}">
                <a16:creationId xmlns:a16="http://schemas.microsoft.com/office/drawing/2014/main" id="{AB502361-C50D-9024-2D94-E1C85E9BA0B1}"/>
              </a:ext>
            </a:extLst>
          </p:cNvPr>
          <p:cNvGrpSpPr/>
          <p:nvPr/>
        </p:nvGrpSpPr>
        <p:grpSpPr>
          <a:xfrm>
            <a:off x="7776115" y="2550409"/>
            <a:ext cx="246301" cy="442990"/>
            <a:chOff x="0" y="0"/>
            <a:chExt cx="492600" cy="885978"/>
          </a:xfrm>
        </p:grpSpPr>
        <p:sp>
          <p:nvSpPr>
            <p:cNvPr id="43" name="Cirkel">
              <a:extLst>
                <a:ext uri="{FF2B5EF4-FFF2-40B4-BE49-F238E27FC236}">
                  <a16:creationId xmlns:a16="http://schemas.microsoft.com/office/drawing/2014/main" id="{69CFFDD3-4098-AA63-9F6B-CCFB51273231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" name="VIB">
              <a:extLst>
                <a:ext uri="{FF2B5EF4-FFF2-40B4-BE49-F238E27FC236}">
                  <a16:creationId xmlns:a16="http://schemas.microsoft.com/office/drawing/2014/main" id="{8E583BD9-4C9E-740C-EC1D-238259475866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45" name="Gruppera">
            <a:extLst>
              <a:ext uri="{FF2B5EF4-FFF2-40B4-BE49-F238E27FC236}">
                <a16:creationId xmlns:a16="http://schemas.microsoft.com/office/drawing/2014/main" id="{63C5A5DD-E208-AA95-22D5-6FE021BFBB13}"/>
              </a:ext>
            </a:extLst>
          </p:cNvPr>
          <p:cNvGrpSpPr/>
          <p:nvPr/>
        </p:nvGrpSpPr>
        <p:grpSpPr>
          <a:xfrm>
            <a:off x="10363224" y="3943982"/>
            <a:ext cx="246301" cy="442990"/>
            <a:chOff x="0" y="0"/>
            <a:chExt cx="492600" cy="885978"/>
          </a:xfrm>
        </p:grpSpPr>
        <p:sp>
          <p:nvSpPr>
            <p:cNvPr id="46" name="Cirkel">
              <a:extLst>
                <a:ext uri="{FF2B5EF4-FFF2-40B4-BE49-F238E27FC236}">
                  <a16:creationId xmlns:a16="http://schemas.microsoft.com/office/drawing/2014/main" id="{8C40BAAE-533D-1BF4-1D50-839451C90D7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VIB">
              <a:extLst>
                <a:ext uri="{FF2B5EF4-FFF2-40B4-BE49-F238E27FC236}">
                  <a16:creationId xmlns:a16="http://schemas.microsoft.com/office/drawing/2014/main" id="{01DD3DED-01E4-B3C8-B623-49C17960EDAB}"/>
                </a:ext>
              </a:extLst>
            </p:cNvPr>
            <p:cNvSpPr txBox="1"/>
            <p:nvPr/>
          </p:nvSpPr>
          <p:spPr>
            <a:xfrm>
              <a:off x="0" y="460221"/>
              <a:ext cx="16350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48" name="Gruppera">
            <a:extLst>
              <a:ext uri="{FF2B5EF4-FFF2-40B4-BE49-F238E27FC236}">
                <a16:creationId xmlns:a16="http://schemas.microsoft.com/office/drawing/2014/main" id="{5B54262D-E1F1-21E5-2589-DC30239F3A11}"/>
              </a:ext>
            </a:extLst>
          </p:cNvPr>
          <p:cNvGrpSpPr/>
          <p:nvPr/>
        </p:nvGrpSpPr>
        <p:grpSpPr>
          <a:xfrm>
            <a:off x="9175915" y="3981835"/>
            <a:ext cx="246301" cy="442990"/>
            <a:chOff x="0" y="0"/>
            <a:chExt cx="492600" cy="885978"/>
          </a:xfrm>
        </p:grpSpPr>
        <p:sp>
          <p:nvSpPr>
            <p:cNvPr id="49" name="Cirkel">
              <a:extLst>
                <a:ext uri="{FF2B5EF4-FFF2-40B4-BE49-F238E27FC236}">
                  <a16:creationId xmlns:a16="http://schemas.microsoft.com/office/drawing/2014/main" id="{BC3904C8-0D1C-7786-C768-AD0DC95DE509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VIB">
              <a:extLst>
                <a:ext uri="{FF2B5EF4-FFF2-40B4-BE49-F238E27FC236}">
                  <a16:creationId xmlns:a16="http://schemas.microsoft.com/office/drawing/2014/main" id="{61541DBA-59A5-6622-879E-9902C2620C02}"/>
                </a:ext>
              </a:extLst>
            </p:cNvPr>
            <p:cNvSpPr txBox="1"/>
            <p:nvPr/>
          </p:nvSpPr>
          <p:spPr>
            <a:xfrm>
              <a:off x="0" y="460221"/>
              <a:ext cx="16350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51" name="Gruppera">
            <a:extLst>
              <a:ext uri="{FF2B5EF4-FFF2-40B4-BE49-F238E27FC236}">
                <a16:creationId xmlns:a16="http://schemas.microsoft.com/office/drawing/2014/main" id="{A80E9BB4-EDC9-6624-89EC-834E3C646ACC}"/>
              </a:ext>
            </a:extLst>
          </p:cNvPr>
          <p:cNvGrpSpPr/>
          <p:nvPr/>
        </p:nvGrpSpPr>
        <p:grpSpPr>
          <a:xfrm>
            <a:off x="11625317" y="2043440"/>
            <a:ext cx="246301" cy="442990"/>
            <a:chOff x="0" y="0"/>
            <a:chExt cx="492600" cy="885978"/>
          </a:xfrm>
        </p:grpSpPr>
        <p:sp>
          <p:nvSpPr>
            <p:cNvPr id="52" name="Cirkel">
              <a:extLst>
                <a:ext uri="{FF2B5EF4-FFF2-40B4-BE49-F238E27FC236}">
                  <a16:creationId xmlns:a16="http://schemas.microsoft.com/office/drawing/2014/main" id="{B353891B-042B-3B80-0D2C-A67AA6BF74B7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3" name="VIB">
              <a:extLst>
                <a:ext uri="{FF2B5EF4-FFF2-40B4-BE49-F238E27FC236}">
                  <a16:creationId xmlns:a16="http://schemas.microsoft.com/office/drawing/2014/main" id="{CCA7023E-A17A-B4BC-81B9-BCBF88C8DA79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54" name="Gruppera">
            <a:extLst>
              <a:ext uri="{FF2B5EF4-FFF2-40B4-BE49-F238E27FC236}">
                <a16:creationId xmlns:a16="http://schemas.microsoft.com/office/drawing/2014/main" id="{AF2F9DAC-DC4E-8835-635A-7981E06E3A04}"/>
              </a:ext>
            </a:extLst>
          </p:cNvPr>
          <p:cNvGrpSpPr/>
          <p:nvPr/>
        </p:nvGrpSpPr>
        <p:grpSpPr>
          <a:xfrm>
            <a:off x="8674882" y="1473427"/>
            <a:ext cx="241304" cy="442990"/>
            <a:chOff x="9994" y="0"/>
            <a:chExt cx="482606" cy="885978"/>
          </a:xfrm>
        </p:grpSpPr>
        <p:sp>
          <p:nvSpPr>
            <p:cNvPr id="55" name="Cirkel">
              <a:extLst>
                <a:ext uri="{FF2B5EF4-FFF2-40B4-BE49-F238E27FC236}">
                  <a16:creationId xmlns:a16="http://schemas.microsoft.com/office/drawing/2014/main" id="{62E8350E-9E68-249C-C369-D02463087CD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6" name="VIB">
              <a:extLst>
                <a:ext uri="{FF2B5EF4-FFF2-40B4-BE49-F238E27FC236}">
                  <a16:creationId xmlns:a16="http://schemas.microsoft.com/office/drawing/2014/main" id="{C53535B4-BF4C-482F-C000-D5CCFFE42EF7}"/>
                </a:ext>
              </a:extLst>
            </p:cNvPr>
            <p:cNvSpPr txBox="1"/>
            <p:nvPr/>
          </p:nvSpPr>
          <p:spPr>
            <a:xfrm>
              <a:off x="9994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57" name="Gruppera">
            <a:extLst>
              <a:ext uri="{FF2B5EF4-FFF2-40B4-BE49-F238E27FC236}">
                <a16:creationId xmlns:a16="http://schemas.microsoft.com/office/drawing/2014/main" id="{FB2D9A77-1B38-932C-AF7B-E7806A3E3BBA}"/>
              </a:ext>
            </a:extLst>
          </p:cNvPr>
          <p:cNvGrpSpPr/>
          <p:nvPr/>
        </p:nvGrpSpPr>
        <p:grpSpPr>
          <a:xfrm>
            <a:off x="10702378" y="1464964"/>
            <a:ext cx="246301" cy="442990"/>
            <a:chOff x="0" y="0"/>
            <a:chExt cx="492600" cy="885978"/>
          </a:xfrm>
        </p:grpSpPr>
        <p:sp>
          <p:nvSpPr>
            <p:cNvPr id="58" name="Cirkel">
              <a:extLst>
                <a:ext uri="{FF2B5EF4-FFF2-40B4-BE49-F238E27FC236}">
                  <a16:creationId xmlns:a16="http://schemas.microsoft.com/office/drawing/2014/main" id="{99B15EB5-A164-D1B7-EDA1-EFCB0D4E4D7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59" name="VIB">
              <a:extLst>
                <a:ext uri="{FF2B5EF4-FFF2-40B4-BE49-F238E27FC236}">
                  <a16:creationId xmlns:a16="http://schemas.microsoft.com/office/drawing/2014/main" id="{772D4929-4CCD-8A39-5DC7-863A0E455DC9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0" name="Gruppera">
            <a:extLst>
              <a:ext uri="{FF2B5EF4-FFF2-40B4-BE49-F238E27FC236}">
                <a16:creationId xmlns:a16="http://schemas.microsoft.com/office/drawing/2014/main" id="{D79B21DD-CD53-EEF3-8910-AB4AE00CDCB9}"/>
              </a:ext>
            </a:extLst>
          </p:cNvPr>
          <p:cNvGrpSpPr/>
          <p:nvPr/>
        </p:nvGrpSpPr>
        <p:grpSpPr>
          <a:xfrm>
            <a:off x="9958860" y="1684501"/>
            <a:ext cx="246301" cy="442990"/>
            <a:chOff x="0" y="0"/>
            <a:chExt cx="492600" cy="885978"/>
          </a:xfrm>
        </p:grpSpPr>
        <p:sp>
          <p:nvSpPr>
            <p:cNvPr id="61" name="Cirkel">
              <a:extLst>
                <a:ext uri="{FF2B5EF4-FFF2-40B4-BE49-F238E27FC236}">
                  <a16:creationId xmlns:a16="http://schemas.microsoft.com/office/drawing/2014/main" id="{BA982663-969A-9FB8-7973-8DD471AD4513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62" name="VIB">
              <a:extLst>
                <a:ext uri="{FF2B5EF4-FFF2-40B4-BE49-F238E27FC236}">
                  <a16:creationId xmlns:a16="http://schemas.microsoft.com/office/drawing/2014/main" id="{300639B8-36B5-7BB7-160A-5C7DB789F3CE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3" name="Gruppera">
            <a:extLst>
              <a:ext uri="{FF2B5EF4-FFF2-40B4-BE49-F238E27FC236}">
                <a16:creationId xmlns:a16="http://schemas.microsoft.com/office/drawing/2014/main" id="{849C7DF3-7666-8278-FCB4-E0E6074302DE}"/>
              </a:ext>
            </a:extLst>
          </p:cNvPr>
          <p:cNvGrpSpPr/>
          <p:nvPr/>
        </p:nvGrpSpPr>
        <p:grpSpPr>
          <a:xfrm>
            <a:off x="9740401" y="658342"/>
            <a:ext cx="234951" cy="442990"/>
            <a:chOff x="22699" y="0"/>
            <a:chExt cx="469901" cy="885978"/>
          </a:xfrm>
        </p:grpSpPr>
        <p:sp>
          <p:nvSpPr>
            <p:cNvPr id="64" name="Cirkel">
              <a:extLst>
                <a:ext uri="{FF2B5EF4-FFF2-40B4-BE49-F238E27FC236}">
                  <a16:creationId xmlns:a16="http://schemas.microsoft.com/office/drawing/2014/main" id="{A4F1A574-BFF3-A8A9-5063-7344ADBBD0E3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5" name="VIB">
              <a:extLst>
                <a:ext uri="{FF2B5EF4-FFF2-40B4-BE49-F238E27FC236}">
                  <a16:creationId xmlns:a16="http://schemas.microsoft.com/office/drawing/2014/main" id="{10B006E9-791E-A3CF-952D-666DA39EF4E2}"/>
                </a:ext>
              </a:extLst>
            </p:cNvPr>
            <p:cNvSpPr txBox="1"/>
            <p:nvPr/>
          </p:nvSpPr>
          <p:spPr>
            <a:xfrm>
              <a:off x="180839" y="460221"/>
              <a:ext cx="10272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pPr algn="ctr"/>
              <a:endParaRPr sz="1050" dirty="0"/>
            </a:p>
          </p:txBody>
        </p:sp>
      </p:grpSp>
      <p:grpSp>
        <p:nvGrpSpPr>
          <p:cNvPr id="66" name="Gruppera">
            <a:extLst>
              <a:ext uri="{FF2B5EF4-FFF2-40B4-BE49-F238E27FC236}">
                <a16:creationId xmlns:a16="http://schemas.microsoft.com/office/drawing/2014/main" id="{8535E76E-EE98-01DC-4964-25E087AB514C}"/>
              </a:ext>
            </a:extLst>
          </p:cNvPr>
          <p:cNvGrpSpPr/>
          <p:nvPr/>
        </p:nvGrpSpPr>
        <p:grpSpPr>
          <a:xfrm>
            <a:off x="9487506" y="1458030"/>
            <a:ext cx="246301" cy="442990"/>
            <a:chOff x="0" y="0"/>
            <a:chExt cx="492600" cy="885978"/>
          </a:xfrm>
        </p:grpSpPr>
        <p:sp>
          <p:nvSpPr>
            <p:cNvPr id="67" name="Cirkel">
              <a:extLst>
                <a:ext uri="{FF2B5EF4-FFF2-40B4-BE49-F238E27FC236}">
                  <a16:creationId xmlns:a16="http://schemas.microsoft.com/office/drawing/2014/main" id="{CD02D034-2138-2B14-1116-00569278D7B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8" name="VIB">
              <a:extLst>
                <a:ext uri="{FF2B5EF4-FFF2-40B4-BE49-F238E27FC236}">
                  <a16:creationId xmlns:a16="http://schemas.microsoft.com/office/drawing/2014/main" id="{81E294A8-3927-54FF-7CCC-46BA7F2019E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9" name="Gruppera">
            <a:extLst>
              <a:ext uri="{FF2B5EF4-FFF2-40B4-BE49-F238E27FC236}">
                <a16:creationId xmlns:a16="http://schemas.microsoft.com/office/drawing/2014/main" id="{4FFAEEBB-26B2-0D38-2053-4809AC1D2693}"/>
              </a:ext>
            </a:extLst>
          </p:cNvPr>
          <p:cNvGrpSpPr/>
          <p:nvPr/>
        </p:nvGrpSpPr>
        <p:grpSpPr>
          <a:xfrm>
            <a:off x="8113974" y="2418775"/>
            <a:ext cx="246301" cy="341391"/>
            <a:chOff x="0" y="203198"/>
            <a:chExt cx="492600" cy="682780"/>
          </a:xfrm>
        </p:grpSpPr>
        <p:sp>
          <p:nvSpPr>
            <p:cNvPr id="70" name="Cirkel">
              <a:extLst>
                <a:ext uri="{FF2B5EF4-FFF2-40B4-BE49-F238E27FC236}">
                  <a16:creationId xmlns:a16="http://schemas.microsoft.com/office/drawing/2014/main" id="{8C97F79A-4414-5B9D-4518-E1169F72202B}"/>
                </a:ext>
              </a:extLst>
            </p:cNvPr>
            <p:cNvSpPr/>
            <p:nvPr/>
          </p:nvSpPr>
          <p:spPr>
            <a:xfrm>
              <a:off x="22700" y="203198"/>
              <a:ext cx="469900" cy="469901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1" name="VIB">
              <a:extLst>
                <a:ext uri="{FF2B5EF4-FFF2-40B4-BE49-F238E27FC236}">
                  <a16:creationId xmlns:a16="http://schemas.microsoft.com/office/drawing/2014/main" id="{CF352B7B-516E-1AD7-2D27-1158F68E8EA5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2" name="Gruppera">
            <a:extLst>
              <a:ext uri="{FF2B5EF4-FFF2-40B4-BE49-F238E27FC236}">
                <a16:creationId xmlns:a16="http://schemas.microsoft.com/office/drawing/2014/main" id="{68054D20-AC9C-08D9-633D-22EB94BED048}"/>
              </a:ext>
            </a:extLst>
          </p:cNvPr>
          <p:cNvGrpSpPr/>
          <p:nvPr/>
        </p:nvGrpSpPr>
        <p:grpSpPr>
          <a:xfrm>
            <a:off x="9664492" y="2669260"/>
            <a:ext cx="246301" cy="442990"/>
            <a:chOff x="0" y="0"/>
            <a:chExt cx="492600" cy="885978"/>
          </a:xfrm>
        </p:grpSpPr>
        <p:sp>
          <p:nvSpPr>
            <p:cNvPr id="73" name="Cirkel">
              <a:extLst>
                <a:ext uri="{FF2B5EF4-FFF2-40B4-BE49-F238E27FC236}">
                  <a16:creationId xmlns:a16="http://schemas.microsoft.com/office/drawing/2014/main" id="{00A75FC0-E4B5-884C-E1BE-5FBC31BC528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4" name="VIB">
              <a:extLst>
                <a:ext uri="{FF2B5EF4-FFF2-40B4-BE49-F238E27FC236}">
                  <a16:creationId xmlns:a16="http://schemas.microsoft.com/office/drawing/2014/main" id="{9D0A41FC-937A-E0F6-A30C-FB80F16A1B43}"/>
                </a:ext>
              </a:extLst>
            </p:cNvPr>
            <p:cNvSpPr txBox="1"/>
            <p:nvPr/>
          </p:nvSpPr>
          <p:spPr>
            <a:xfrm>
              <a:off x="0" y="460221"/>
              <a:ext cx="16350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sp>
        <p:nvSpPr>
          <p:cNvPr id="75" name="Cirkel">
            <a:extLst>
              <a:ext uri="{FF2B5EF4-FFF2-40B4-BE49-F238E27FC236}">
                <a16:creationId xmlns:a16="http://schemas.microsoft.com/office/drawing/2014/main" id="{629FF6AF-523D-11E2-904A-AA67353E04C6}"/>
              </a:ext>
            </a:extLst>
          </p:cNvPr>
          <p:cNvSpPr/>
          <p:nvPr/>
        </p:nvSpPr>
        <p:spPr>
          <a:xfrm>
            <a:off x="9211657" y="2440304"/>
            <a:ext cx="234951" cy="23495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grpSp>
        <p:nvGrpSpPr>
          <p:cNvPr id="76" name="Gruppera">
            <a:extLst>
              <a:ext uri="{FF2B5EF4-FFF2-40B4-BE49-F238E27FC236}">
                <a16:creationId xmlns:a16="http://schemas.microsoft.com/office/drawing/2014/main" id="{F1F57D30-73D2-DA2F-3EA7-5B3B9BF4117E}"/>
              </a:ext>
            </a:extLst>
          </p:cNvPr>
          <p:cNvGrpSpPr/>
          <p:nvPr/>
        </p:nvGrpSpPr>
        <p:grpSpPr>
          <a:xfrm>
            <a:off x="11319098" y="2197280"/>
            <a:ext cx="246301" cy="442990"/>
            <a:chOff x="0" y="0"/>
            <a:chExt cx="492600" cy="885978"/>
          </a:xfrm>
        </p:grpSpPr>
        <p:sp>
          <p:nvSpPr>
            <p:cNvPr id="77" name="Cirkel">
              <a:extLst>
                <a:ext uri="{FF2B5EF4-FFF2-40B4-BE49-F238E27FC236}">
                  <a16:creationId xmlns:a16="http://schemas.microsoft.com/office/drawing/2014/main" id="{3357E496-2664-CA26-D714-102359CEEFC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8" name="VIB">
              <a:extLst>
                <a:ext uri="{FF2B5EF4-FFF2-40B4-BE49-F238E27FC236}">
                  <a16:creationId xmlns:a16="http://schemas.microsoft.com/office/drawing/2014/main" id="{802ED14A-268C-B53F-FD00-B5EA2F72451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9" name="Gruppera">
            <a:extLst>
              <a:ext uri="{FF2B5EF4-FFF2-40B4-BE49-F238E27FC236}">
                <a16:creationId xmlns:a16="http://schemas.microsoft.com/office/drawing/2014/main" id="{F97663CA-AF8A-6882-160F-A245F61BC7B9}"/>
              </a:ext>
            </a:extLst>
          </p:cNvPr>
          <p:cNvGrpSpPr/>
          <p:nvPr/>
        </p:nvGrpSpPr>
        <p:grpSpPr>
          <a:xfrm>
            <a:off x="9250378" y="3667619"/>
            <a:ext cx="246301" cy="442990"/>
            <a:chOff x="0" y="0"/>
            <a:chExt cx="492600" cy="885978"/>
          </a:xfrm>
        </p:grpSpPr>
        <p:sp>
          <p:nvSpPr>
            <p:cNvPr id="80" name="Cirkel">
              <a:extLst>
                <a:ext uri="{FF2B5EF4-FFF2-40B4-BE49-F238E27FC236}">
                  <a16:creationId xmlns:a16="http://schemas.microsoft.com/office/drawing/2014/main" id="{B122AFB5-C910-7A0F-C347-2B7DB6DC061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1" name="VIB">
              <a:extLst>
                <a:ext uri="{FF2B5EF4-FFF2-40B4-BE49-F238E27FC236}">
                  <a16:creationId xmlns:a16="http://schemas.microsoft.com/office/drawing/2014/main" id="{5872DEC1-84BA-EE1B-CCC3-319D47DCDECB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82" name="Gruppera">
            <a:extLst>
              <a:ext uri="{FF2B5EF4-FFF2-40B4-BE49-F238E27FC236}">
                <a16:creationId xmlns:a16="http://schemas.microsoft.com/office/drawing/2014/main" id="{7FF02713-E621-B874-9CF9-1819711C1748}"/>
              </a:ext>
            </a:extLst>
          </p:cNvPr>
          <p:cNvGrpSpPr/>
          <p:nvPr/>
        </p:nvGrpSpPr>
        <p:grpSpPr>
          <a:xfrm>
            <a:off x="10164024" y="3645705"/>
            <a:ext cx="246301" cy="442990"/>
            <a:chOff x="0" y="0"/>
            <a:chExt cx="492600" cy="885978"/>
          </a:xfrm>
        </p:grpSpPr>
        <p:sp>
          <p:nvSpPr>
            <p:cNvPr id="83" name="Cirkel">
              <a:extLst>
                <a:ext uri="{FF2B5EF4-FFF2-40B4-BE49-F238E27FC236}">
                  <a16:creationId xmlns:a16="http://schemas.microsoft.com/office/drawing/2014/main" id="{866E0E56-5C95-0D13-3FC4-CE17C59C9B6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4" name="VIB">
              <a:extLst>
                <a:ext uri="{FF2B5EF4-FFF2-40B4-BE49-F238E27FC236}">
                  <a16:creationId xmlns:a16="http://schemas.microsoft.com/office/drawing/2014/main" id="{FEE5D4BE-C5D5-68F2-D292-8FDFAD9189D8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sp>
        <p:nvSpPr>
          <p:cNvPr id="85" name="Cirkel">
            <a:extLst>
              <a:ext uri="{FF2B5EF4-FFF2-40B4-BE49-F238E27FC236}">
                <a16:creationId xmlns:a16="http://schemas.microsoft.com/office/drawing/2014/main" id="{879DDEE7-563F-DC03-B5E1-90E6B529D2DA}"/>
              </a:ext>
            </a:extLst>
          </p:cNvPr>
          <p:cNvSpPr/>
          <p:nvPr/>
        </p:nvSpPr>
        <p:spPr>
          <a:xfrm>
            <a:off x="10084872" y="2933777"/>
            <a:ext cx="130513" cy="13012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6BB00B9-2F82-178A-C163-95677F9E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434" y="92279"/>
            <a:ext cx="4450029" cy="6652977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D5DE7084-D723-6928-E19D-AFA1A2013C70}"/>
              </a:ext>
            </a:extLst>
          </p:cNvPr>
          <p:cNvSpPr/>
          <p:nvPr/>
        </p:nvSpPr>
        <p:spPr>
          <a:xfrm>
            <a:off x="3430535" y="3029346"/>
            <a:ext cx="410547" cy="1866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BF2F7F2F-A25E-588E-8E9B-CB06A57349A8}"/>
              </a:ext>
            </a:extLst>
          </p:cNvPr>
          <p:cNvSpPr/>
          <p:nvPr/>
        </p:nvSpPr>
        <p:spPr>
          <a:xfrm>
            <a:off x="3405882" y="3727216"/>
            <a:ext cx="410547" cy="1866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61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ubrik 1">
            <a:extLst>
              <a:ext uri="{FF2B5EF4-FFF2-40B4-BE49-F238E27FC236}">
                <a16:creationId xmlns:a16="http://schemas.microsoft.com/office/drawing/2014/main" id="{3BACF61B-067B-A8E9-1931-D1ECB85481EF}"/>
              </a:ext>
            </a:extLst>
          </p:cNvPr>
          <p:cNvSpPr txBox="1">
            <a:spLocks/>
          </p:cNvSpPr>
          <p:nvPr/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Arbetssätt komma till avslut och göra mål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ABBB24-126D-090F-FF22-14A0ED04596C}"/>
              </a:ext>
            </a:extLst>
          </p:cNvPr>
          <p:cNvSpPr txBox="1">
            <a:spLocks/>
          </p:cNvSpPr>
          <p:nvPr/>
        </p:nvSpPr>
        <p:spPr>
          <a:xfrm>
            <a:off x="784225" y="2561955"/>
            <a:ext cx="6820224" cy="3422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234" indent="0">
              <a:buNone/>
            </a:pPr>
            <a:r>
              <a:rPr lang="sv-SE" dirty="0"/>
              <a:t>• Avslut utifrån och flera går på retur</a:t>
            </a:r>
          </a:p>
          <a:p>
            <a:pPr marL="223234" indent="0">
              <a:buFont typeface="Arial" panose="020B0604020202020204" pitchFamily="34" charset="0"/>
              <a:buNone/>
            </a:pPr>
            <a:r>
              <a:rPr lang="sv-SE" dirty="0"/>
              <a:t>• Spelbarhet och löpvilliga</a:t>
            </a:r>
          </a:p>
          <a:p>
            <a:pPr marL="223234" indent="0">
              <a:buFont typeface="Arial" panose="020B0604020202020204" pitchFamily="34" charset="0"/>
              <a:buNone/>
            </a:pPr>
            <a:r>
              <a:rPr lang="sv-SE" dirty="0"/>
              <a:t>• Få in bollen (via instick på löpningar, väggpass) i </a:t>
            </a:r>
            <a:r>
              <a:rPr lang="sv-SE" dirty="0" err="1"/>
              <a:t>Guldzon</a:t>
            </a:r>
            <a:r>
              <a:rPr lang="sv-SE" dirty="0"/>
              <a:t>/assistzon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1A66F1-38A7-2236-291B-C3DF92AAA34E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3DAD2914-10B0-7AD6-D059-5B175FE9A86B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E6E185AA-ED46-ADBE-E0A2-0D4F827EB8FD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D27B4DBB-4C67-0AB3-BB37-87AE0C53122B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D496137-0DA8-2CDB-50A5-D78A3379F002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F140CA5-C4E8-6176-EA34-45F166CAA431}"/>
              </a:ext>
            </a:extLst>
          </p:cNvPr>
          <p:cNvSpPr/>
          <p:nvPr/>
        </p:nvSpPr>
        <p:spPr>
          <a:xfrm>
            <a:off x="9740401" y="5524186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2F57E457-E6E3-4531-7569-E731DEDAEDF5}"/>
              </a:ext>
            </a:extLst>
          </p:cNvPr>
          <p:cNvSpPr/>
          <p:nvPr/>
        </p:nvSpPr>
        <p:spPr>
          <a:xfrm>
            <a:off x="8842903" y="398177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8EDEBF4C-8D6A-2FA8-5C3E-36ED0D9A64BB}"/>
              </a:ext>
            </a:extLst>
          </p:cNvPr>
          <p:cNvSpPr/>
          <p:nvPr/>
        </p:nvSpPr>
        <p:spPr>
          <a:xfrm>
            <a:off x="11221325" y="3365954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40">
            <a:extLst>
              <a:ext uri="{FF2B5EF4-FFF2-40B4-BE49-F238E27FC236}">
                <a16:creationId xmlns:a16="http://schemas.microsoft.com/office/drawing/2014/main" id="{419CC5C1-9469-C801-4780-817672584FC9}"/>
              </a:ext>
            </a:extLst>
          </p:cNvPr>
          <p:cNvSpPr/>
          <p:nvPr/>
        </p:nvSpPr>
        <p:spPr>
          <a:xfrm>
            <a:off x="9728015" y="408907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40">
            <a:extLst>
              <a:ext uri="{FF2B5EF4-FFF2-40B4-BE49-F238E27FC236}">
                <a16:creationId xmlns:a16="http://schemas.microsoft.com/office/drawing/2014/main" id="{A5E928C7-A78F-4E5F-F2D9-EF7C14442EA7}"/>
              </a:ext>
            </a:extLst>
          </p:cNvPr>
          <p:cNvSpPr/>
          <p:nvPr/>
        </p:nvSpPr>
        <p:spPr>
          <a:xfrm>
            <a:off x="7815417" y="211229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40">
            <a:extLst>
              <a:ext uri="{FF2B5EF4-FFF2-40B4-BE49-F238E27FC236}">
                <a16:creationId xmlns:a16="http://schemas.microsoft.com/office/drawing/2014/main" id="{B7935A1E-6335-5992-44B7-577A0F5066B0}"/>
              </a:ext>
            </a:extLst>
          </p:cNvPr>
          <p:cNvSpPr/>
          <p:nvPr/>
        </p:nvSpPr>
        <p:spPr>
          <a:xfrm>
            <a:off x="11648626" y="221494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F2567DE7-D62B-E888-56BA-717F3C1B14C5}"/>
              </a:ext>
            </a:extLst>
          </p:cNvPr>
          <p:cNvSpPr/>
          <p:nvPr/>
        </p:nvSpPr>
        <p:spPr>
          <a:xfrm>
            <a:off x="9323579" y="281872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7E67DD4D-49DD-DAF2-23D9-0FFE16E61658}"/>
              </a:ext>
            </a:extLst>
          </p:cNvPr>
          <p:cNvSpPr/>
          <p:nvPr/>
        </p:nvSpPr>
        <p:spPr>
          <a:xfrm>
            <a:off x="10262864" y="274109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40">
            <a:extLst>
              <a:ext uri="{FF2B5EF4-FFF2-40B4-BE49-F238E27FC236}">
                <a16:creationId xmlns:a16="http://schemas.microsoft.com/office/drawing/2014/main" id="{EDD92D0F-A17E-FF8E-FCA6-5E1F508281C8}"/>
              </a:ext>
            </a:extLst>
          </p:cNvPr>
          <p:cNvSpPr/>
          <p:nvPr/>
        </p:nvSpPr>
        <p:spPr>
          <a:xfrm>
            <a:off x="10526480" y="176326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DFBBD328-492D-77BD-D6BF-114EC1021B11}"/>
              </a:ext>
            </a:extLst>
          </p:cNvPr>
          <p:cNvSpPr/>
          <p:nvPr/>
        </p:nvSpPr>
        <p:spPr>
          <a:xfrm>
            <a:off x="8913494" y="173010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40">
            <a:extLst>
              <a:ext uri="{FF2B5EF4-FFF2-40B4-BE49-F238E27FC236}">
                <a16:creationId xmlns:a16="http://schemas.microsoft.com/office/drawing/2014/main" id="{25423A39-6C19-8FCA-9188-8B23BE116F9A}"/>
              </a:ext>
            </a:extLst>
          </p:cNvPr>
          <p:cNvSpPr/>
          <p:nvPr/>
        </p:nvSpPr>
        <p:spPr>
          <a:xfrm>
            <a:off x="9728254" y="183226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id="{06DE28CC-911E-D499-C2FD-3084DA0D5D88}"/>
              </a:ext>
            </a:extLst>
          </p:cNvPr>
          <p:cNvSpPr/>
          <p:nvPr/>
        </p:nvSpPr>
        <p:spPr>
          <a:xfrm>
            <a:off x="9339474" y="13781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4D7B4C4B-394D-B28C-BF3B-536A595630B8}"/>
              </a:ext>
            </a:extLst>
          </p:cNvPr>
          <p:cNvSpPr/>
          <p:nvPr/>
        </p:nvSpPr>
        <p:spPr>
          <a:xfrm>
            <a:off x="10117024" y="174518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40">
            <a:extLst>
              <a:ext uri="{FF2B5EF4-FFF2-40B4-BE49-F238E27FC236}">
                <a16:creationId xmlns:a16="http://schemas.microsoft.com/office/drawing/2014/main" id="{9DBE2EB5-3051-7F85-1751-201B248C46AB}"/>
              </a:ext>
            </a:extLst>
          </p:cNvPr>
          <p:cNvSpPr/>
          <p:nvPr/>
        </p:nvSpPr>
        <p:spPr>
          <a:xfrm>
            <a:off x="8624127" y="140928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811B91D8-7B0A-9099-3744-ACE65E0DB8CE}"/>
              </a:ext>
            </a:extLst>
          </p:cNvPr>
          <p:cNvSpPr/>
          <p:nvPr/>
        </p:nvSpPr>
        <p:spPr>
          <a:xfrm>
            <a:off x="10798163" y="142793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62F50783-A6DF-7C77-A440-94493D9F9C29}"/>
              </a:ext>
            </a:extLst>
          </p:cNvPr>
          <p:cNvSpPr/>
          <p:nvPr/>
        </p:nvSpPr>
        <p:spPr>
          <a:xfrm>
            <a:off x="9331770" y="236334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40">
            <a:extLst>
              <a:ext uri="{FF2B5EF4-FFF2-40B4-BE49-F238E27FC236}">
                <a16:creationId xmlns:a16="http://schemas.microsoft.com/office/drawing/2014/main" id="{722162E0-F100-C1FC-A220-C2D58A2C35D7}"/>
              </a:ext>
            </a:extLst>
          </p:cNvPr>
          <p:cNvSpPr/>
          <p:nvPr/>
        </p:nvSpPr>
        <p:spPr>
          <a:xfrm>
            <a:off x="9889689" y="228921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F9C8B68A-7DBA-8AD5-5371-F4D6175321E9}"/>
              </a:ext>
            </a:extLst>
          </p:cNvPr>
          <p:cNvSpPr/>
          <p:nvPr/>
        </p:nvSpPr>
        <p:spPr>
          <a:xfrm>
            <a:off x="8132715" y="1990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id="{88293A7E-3961-AC5F-C278-5A6EDDD9E244}"/>
              </a:ext>
            </a:extLst>
          </p:cNvPr>
          <p:cNvSpPr/>
          <p:nvPr/>
        </p:nvSpPr>
        <p:spPr>
          <a:xfrm>
            <a:off x="11249148" y="226148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4771226-7B7E-9F59-30AE-48B812D2ACE6}"/>
              </a:ext>
            </a:extLst>
          </p:cNvPr>
          <p:cNvSpPr/>
          <p:nvPr/>
        </p:nvSpPr>
        <p:spPr>
          <a:xfrm>
            <a:off x="9364356" y="362375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9606C4BA-1893-A054-1A84-0C58477602D3}"/>
              </a:ext>
            </a:extLst>
          </p:cNvPr>
          <p:cNvSpPr/>
          <p:nvPr/>
        </p:nvSpPr>
        <p:spPr>
          <a:xfrm>
            <a:off x="10141906" y="3636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546C406A-6A14-6453-CE0E-CB5D54BC1987}"/>
              </a:ext>
            </a:extLst>
          </p:cNvPr>
          <p:cNvSpPr/>
          <p:nvPr/>
        </p:nvSpPr>
        <p:spPr>
          <a:xfrm>
            <a:off x="10415264" y="2669561"/>
            <a:ext cx="161021" cy="15382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Straight Arrow Connector 83">
            <a:extLst>
              <a:ext uri="{FF2B5EF4-FFF2-40B4-BE49-F238E27FC236}">
                <a16:creationId xmlns:a16="http://schemas.microsoft.com/office/drawing/2014/main" id="{B82D31DF-79BF-9685-2093-0324FD075DF9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9923376" y="2027389"/>
            <a:ext cx="339488" cy="542118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83">
            <a:extLst>
              <a:ext uri="{FF2B5EF4-FFF2-40B4-BE49-F238E27FC236}">
                <a16:creationId xmlns:a16="http://schemas.microsoft.com/office/drawing/2014/main" id="{757B1EBD-5F6A-9E42-54E1-9AB6257A2C3E}"/>
              </a:ext>
            </a:extLst>
          </p:cNvPr>
          <p:cNvCxnSpPr>
            <a:cxnSpLocks/>
          </p:cNvCxnSpPr>
          <p:nvPr/>
        </p:nvCxnSpPr>
        <p:spPr>
          <a:xfrm>
            <a:off x="10225068" y="1965184"/>
            <a:ext cx="37796" cy="348086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83">
            <a:extLst>
              <a:ext uri="{FF2B5EF4-FFF2-40B4-BE49-F238E27FC236}">
                <a16:creationId xmlns:a16="http://schemas.microsoft.com/office/drawing/2014/main" id="{4247D82E-C26F-E7C3-18EF-00897C75BF4E}"/>
              </a:ext>
            </a:extLst>
          </p:cNvPr>
          <p:cNvCxnSpPr>
            <a:cxnSpLocks/>
          </p:cNvCxnSpPr>
          <p:nvPr/>
        </p:nvCxnSpPr>
        <p:spPr>
          <a:xfrm flipV="1">
            <a:off x="9142094" y="1306286"/>
            <a:ext cx="826907" cy="456981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82">
            <a:extLst>
              <a:ext uri="{FF2B5EF4-FFF2-40B4-BE49-F238E27FC236}">
                <a16:creationId xmlns:a16="http://schemas.microsoft.com/office/drawing/2014/main" id="{35080947-A19D-2891-8DDD-2969A69C9AFF}"/>
              </a:ext>
            </a:extLst>
          </p:cNvPr>
          <p:cNvCxnSpPr>
            <a:cxnSpLocks/>
            <a:stCxn id="43" idx="1"/>
            <a:endCxn id="30" idx="1"/>
          </p:cNvCxnSpPr>
          <p:nvPr/>
        </p:nvCxnSpPr>
        <p:spPr>
          <a:xfrm flipV="1">
            <a:off x="10438845" y="1796745"/>
            <a:ext cx="121113" cy="89534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82">
            <a:extLst>
              <a:ext uri="{FF2B5EF4-FFF2-40B4-BE49-F238E27FC236}">
                <a16:creationId xmlns:a16="http://schemas.microsoft.com/office/drawing/2014/main" id="{76C2E5E2-FA76-F066-67FD-BFBDDAE15A1A}"/>
              </a:ext>
            </a:extLst>
          </p:cNvPr>
          <p:cNvCxnSpPr>
            <a:cxnSpLocks/>
          </p:cNvCxnSpPr>
          <p:nvPr/>
        </p:nvCxnSpPr>
        <p:spPr>
          <a:xfrm flipH="1" flipV="1">
            <a:off x="10117024" y="1240971"/>
            <a:ext cx="406389" cy="5235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9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732CA3B-77B0-B7D4-3C58-106CC489BE80}"/>
              </a:ext>
            </a:extLst>
          </p:cNvPr>
          <p:cNvSpPr txBox="1">
            <a:spLocks/>
          </p:cNvSpPr>
          <p:nvPr/>
        </p:nvSpPr>
        <p:spPr>
          <a:xfrm>
            <a:off x="0" y="1975748"/>
            <a:ext cx="12192000" cy="10038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6600" b="1" dirty="0">
                <a:solidFill>
                  <a:srgbClr val="0070C0"/>
                </a:solidFill>
              </a:rPr>
              <a:t>Förhindra speluppbyggnad</a:t>
            </a:r>
            <a:endParaRPr lang="sv-SE" sz="6600" dirty="0">
              <a:solidFill>
                <a:srgbClr val="0070C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1F1733-82D3-D45A-AE3A-19A3802B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7" y="4240415"/>
            <a:ext cx="2080726" cy="2420606"/>
          </a:xfrm>
          <a:prstGeom prst="rect">
            <a:avLst/>
          </a:prstGeom>
        </p:spPr>
      </p:pic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25F438B6-7B39-1AC5-292F-0899417316A5}"/>
              </a:ext>
            </a:extLst>
          </p:cNvPr>
          <p:cNvSpPr txBox="1">
            <a:spLocks/>
          </p:cNvSpPr>
          <p:nvPr/>
        </p:nvSpPr>
        <p:spPr>
          <a:xfrm>
            <a:off x="0" y="2868006"/>
            <a:ext cx="12192000" cy="98449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Sundsvalls FF dam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47939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CEB32-5282-B2B7-3C26-9819A81D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86FBB-8C16-E5B3-D5D8-70D4E23AA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Formation försvarsspel</a:t>
            </a:r>
            <a:br>
              <a:rPr lang="sv-SE" dirty="0"/>
            </a:br>
            <a:r>
              <a:rPr lang="sv-SE" sz="2000" dirty="0"/>
              <a:t>Förhindra speluppbyggnad högt upp i planen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28B4FD-0AC7-65C4-97EF-538F2D83808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000" y="1976438"/>
            <a:ext cx="7081520" cy="470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1-4-2-3-1</a:t>
            </a:r>
            <a:br>
              <a:rPr lang="sv-SE" sz="2000" dirty="0"/>
            </a:br>
            <a:r>
              <a:rPr lang="sv-SE" sz="2000" dirty="0"/>
              <a:t>Vi försvarar i 3 korridorer.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 err="1"/>
              <a:t>Fw</a:t>
            </a:r>
            <a:r>
              <a:rPr lang="sv-SE" sz="2000" dirty="0"/>
              <a:t> väljer vilken sida vi vill att de spelar upp på genom att båga och stänga ena kanten. OCMF kliver fram mot </a:t>
            </a:r>
            <a:r>
              <a:rPr lang="sv-SE" sz="2000" dirty="0" err="1"/>
              <a:t>Mv</a:t>
            </a:r>
            <a:r>
              <a:rPr lang="sv-SE" sz="2000" dirty="0"/>
              <a:t> för att tvinga spel på YB. </a:t>
            </a:r>
            <a:r>
              <a:rPr lang="sv-SE" sz="2000" dirty="0" err="1"/>
              <a:t>Ymf</a:t>
            </a:r>
            <a:r>
              <a:rPr lang="sv-SE" sz="2000" dirty="0"/>
              <a:t> sätter en aggressiv press på YB. Vår YB på samma kant kliver fram. Övriga Mf och backar vaggar över på bollsida.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Målvaktens positionering är situationsanpassad. I det här fallet högt</a:t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26F0612D-57E0-CAD3-6DA3-BDA884208BEA}"/>
              </a:ext>
            </a:extLst>
          </p:cNvPr>
          <p:cNvSpPr/>
          <p:nvPr/>
        </p:nvSpPr>
        <p:spPr>
          <a:xfrm>
            <a:off x="9738403" y="4959007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40">
            <a:extLst>
              <a:ext uri="{FF2B5EF4-FFF2-40B4-BE49-F238E27FC236}">
                <a16:creationId xmlns:a16="http://schemas.microsoft.com/office/drawing/2014/main" id="{BA9EF8DA-2193-1440-767E-0128A4EBCC43}"/>
              </a:ext>
            </a:extLst>
          </p:cNvPr>
          <p:cNvSpPr/>
          <p:nvPr/>
        </p:nvSpPr>
        <p:spPr>
          <a:xfrm>
            <a:off x="10811101" y="226944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FECDFACA-9119-069B-D093-100DBC1E9A0F}"/>
              </a:ext>
            </a:extLst>
          </p:cNvPr>
          <p:cNvSpPr/>
          <p:nvPr/>
        </p:nvSpPr>
        <p:spPr>
          <a:xfrm>
            <a:off x="8689964" y="232190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40">
            <a:extLst>
              <a:ext uri="{FF2B5EF4-FFF2-40B4-BE49-F238E27FC236}">
                <a16:creationId xmlns:a16="http://schemas.microsoft.com/office/drawing/2014/main" id="{049936BC-8E44-AAA6-15B7-C8EB57CA7DCA}"/>
              </a:ext>
            </a:extLst>
          </p:cNvPr>
          <p:cNvSpPr/>
          <p:nvPr/>
        </p:nvSpPr>
        <p:spPr>
          <a:xfrm>
            <a:off x="10221338" y="246627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6F489B11-9EE9-8CEB-5EF8-C669269DCCB8}"/>
              </a:ext>
            </a:extLst>
          </p:cNvPr>
          <p:cNvSpPr/>
          <p:nvPr/>
        </p:nvSpPr>
        <p:spPr>
          <a:xfrm>
            <a:off x="9726479" y="199744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AEA5738E-C383-DB45-8B29-A4A472553FFC}"/>
              </a:ext>
            </a:extLst>
          </p:cNvPr>
          <p:cNvSpPr/>
          <p:nvPr/>
        </p:nvSpPr>
        <p:spPr>
          <a:xfrm>
            <a:off x="10007348" y="166939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8B01DB31-6CAA-13D6-44E9-722F1B13B4EE}"/>
              </a:ext>
            </a:extLst>
          </p:cNvPr>
          <p:cNvSpPr/>
          <p:nvPr/>
        </p:nvSpPr>
        <p:spPr>
          <a:xfrm>
            <a:off x="9360630" y="241029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40">
            <a:extLst>
              <a:ext uri="{FF2B5EF4-FFF2-40B4-BE49-F238E27FC236}">
                <a16:creationId xmlns:a16="http://schemas.microsoft.com/office/drawing/2014/main" id="{6103A584-6C87-4D51-F643-375D1DA9C54B}"/>
              </a:ext>
            </a:extLst>
          </p:cNvPr>
          <p:cNvSpPr/>
          <p:nvPr/>
        </p:nvSpPr>
        <p:spPr>
          <a:xfrm>
            <a:off x="9358909" y="3218054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40">
            <a:extLst>
              <a:ext uri="{FF2B5EF4-FFF2-40B4-BE49-F238E27FC236}">
                <a16:creationId xmlns:a16="http://schemas.microsoft.com/office/drawing/2014/main" id="{5FD0A5C6-CEC7-2887-B693-F1F59F9D299B}"/>
              </a:ext>
            </a:extLst>
          </p:cNvPr>
          <p:cNvSpPr/>
          <p:nvPr/>
        </p:nvSpPr>
        <p:spPr>
          <a:xfrm>
            <a:off x="8754530" y="314806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40">
            <a:extLst>
              <a:ext uri="{FF2B5EF4-FFF2-40B4-BE49-F238E27FC236}">
                <a16:creationId xmlns:a16="http://schemas.microsoft.com/office/drawing/2014/main" id="{40C845A9-5B0E-FE53-FFC5-E8625F95F7D3}"/>
              </a:ext>
            </a:extLst>
          </p:cNvPr>
          <p:cNvSpPr/>
          <p:nvPr/>
        </p:nvSpPr>
        <p:spPr>
          <a:xfrm>
            <a:off x="10728199" y="3106902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F7AC703F-E8B5-B40E-EFA2-07411A4A90D0}"/>
              </a:ext>
            </a:extLst>
          </p:cNvPr>
          <p:cNvSpPr/>
          <p:nvPr/>
        </p:nvSpPr>
        <p:spPr>
          <a:xfrm>
            <a:off x="10147564" y="322187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C30833-A533-3F85-C288-2F90B85D27DC}"/>
              </a:ext>
            </a:extLst>
          </p:cNvPr>
          <p:cNvCxnSpPr>
            <a:cxnSpLocks/>
          </p:cNvCxnSpPr>
          <p:nvPr/>
        </p:nvCxnSpPr>
        <p:spPr>
          <a:xfrm>
            <a:off x="8642575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5E0A42C0-5B17-8E9F-9473-25B20CD545FA}"/>
              </a:ext>
            </a:extLst>
          </p:cNvPr>
          <p:cNvCxnSpPr>
            <a:cxnSpLocks/>
          </p:cNvCxnSpPr>
          <p:nvPr/>
        </p:nvCxnSpPr>
        <p:spPr>
          <a:xfrm>
            <a:off x="9298827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36E4D7BA-406D-C451-8C5D-2E22C815F70C}"/>
              </a:ext>
            </a:extLst>
          </p:cNvPr>
          <p:cNvCxnSpPr>
            <a:cxnSpLocks/>
          </p:cNvCxnSpPr>
          <p:nvPr/>
        </p:nvCxnSpPr>
        <p:spPr>
          <a:xfrm>
            <a:off x="10437168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30B408E-F7A8-28E6-C93F-DCB7FBD1C73F}"/>
              </a:ext>
            </a:extLst>
          </p:cNvPr>
          <p:cNvCxnSpPr>
            <a:cxnSpLocks/>
          </p:cNvCxnSpPr>
          <p:nvPr/>
        </p:nvCxnSpPr>
        <p:spPr>
          <a:xfrm>
            <a:off x="11080979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218B70B1-B3AD-1BFC-073B-63D1B4A43E9C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3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>
            <a:extLst>
              <a:ext uri="{FF2B5EF4-FFF2-40B4-BE49-F238E27FC236}">
                <a16:creationId xmlns:a16="http://schemas.microsoft.com/office/drawing/2014/main" id="{87A235C6-5E6F-4C61-AA75-D452D9F48FDD}"/>
              </a:ext>
            </a:extLst>
          </p:cNvPr>
          <p:cNvSpPr/>
          <p:nvPr/>
        </p:nvSpPr>
        <p:spPr>
          <a:xfrm>
            <a:off x="9728015" y="4852361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40B1CB-BB08-63F4-587F-7418AFF74B39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BF03640-03BA-B517-3376-B79F9498B31A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C3E8AF9-DAC7-5557-00B7-014050577AB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DAEFE19-D8B0-DD11-FECC-DF20F98496BC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69C16BF-22FC-BA50-03DD-64F97AFD79F6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ubrik 1">
            <a:extLst>
              <a:ext uri="{FF2B5EF4-FFF2-40B4-BE49-F238E27FC236}">
                <a16:creationId xmlns:a16="http://schemas.microsoft.com/office/drawing/2014/main" id="{D8AE2D71-FA22-4B80-A2FD-782796DBE7C0}"/>
              </a:ext>
            </a:extLst>
          </p:cNvPr>
          <p:cNvSpPr txBox="1">
            <a:spLocks/>
          </p:cNvSpPr>
          <p:nvPr/>
        </p:nvSpPr>
        <p:spPr>
          <a:xfrm>
            <a:off x="508000" y="298066"/>
            <a:ext cx="10800080" cy="9858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/>
              <a:t>Spelarnas roller:</a:t>
            </a:r>
            <a:endParaRPr lang="sv-SE" dirty="0"/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2955C5D-2D20-AC14-C15D-34EF4B3BF856}"/>
              </a:ext>
            </a:extLst>
          </p:cNvPr>
          <p:cNvSpPr txBox="1">
            <a:spLocks/>
          </p:cNvSpPr>
          <p:nvPr/>
        </p:nvSpPr>
        <p:spPr>
          <a:xfrm>
            <a:off x="163961" y="1356174"/>
            <a:ext cx="5342827" cy="5017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Förhindra speluppbyggnad högre upp i planen</a:t>
            </a:r>
          </a:p>
          <a:p>
            <a:pPr marL="223234" indent="0">
              <a:buNone/>
            </a:pPr>
            <a:r>
              <a:rPr lang="sv-SE" sz="1600" dirty="0" err="1">
                <a:solidFill>
                  <a:schemeClr val="tx1"/>
                </a:solidFill>
              </a:rPr>
              <a:t>Mv</a:t>
            </a:r>
            <a:r>
              <a:rPr lang="sv-SE" sz="1600" dirty="0">
                <a:solidFill>
                  <a:schemeClr val="tx1"/>
                </a:solidFill>
              </a:rPr>
              <a:t>:  	- Hög utgångsposition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Kommunicera med spelarna framför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MB:  	- Täcka ytor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Styra försvarslinjen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9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YB:	- Markera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b="1" dirty="0">
                <a:solidFill>
                  <a:schemeClr val="tx1"/>
                </a:solidFill>
              </a:rPr>
              <a:t>Understöd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Täcka ytor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CMF	- Täcka ytor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Pressa bollhållare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Understöd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/>
            </a:br>
            <a:r>
              <a:rPr lang="sv-SE" sz="1600" dirty="0">
                <a:solidFill>
                  <a:schemeClr val="tx1"/>
                </a:solidFill>
              </a:rPr>
              <a:t>YM	- </a:t>
            </a:r>
            <a:r>
              <a:rPr lang="sv-SE" sz="1600" b="1" dirty="0">
                <a:solidFill>
                  <a:schemeClr val="tx1"/>
                </a:solidFill>
              </a:rPr>
              <a:t>Pressa bollhållare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Täcka ytor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Understöd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 err="1">
                <a:solidFill>
                  <a:schemeClr val="tx1"/>
                </a:solidFill>
              </a:rPr>
              <a:t>Fw</a:t>
            </a: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Stänga ena kanten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4" name="Underrubrik 2">
            <a:extLst>
              <a:ext uri="{FF2B5EF4-FFF2-40B4-BE49-F238E27FC236}">
                <a16:creationId xmlns:a16="http://schemas.microsoft.com/office/drawing/2014/main" id="{026A7528-E412-E631-E9B9-F3E8350D9369}"/>
              </a:ext>
            </a:extLst>
          </p:cNvPr>
          <p:cNvSpPr txBox="1">
            <a:spLocks/>
          </p:cNvSpPr>
          <p:nvPr/>
        </p:nvSpPr>
        <p:spPr>
          <a:xfrm>
            <a:off x="4335369" y="1356174"/>
            <a:ext cx="3054476" cy="501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Återerövring</a:t>
            </a:r>
            <a:br>
              <a:rPr lang="sv-SE" sz="1600" b="1" dirty="0"/>
            </a:br>
            <a:r>
              <a:rPr lang="sv-SE" sz="1600" dirty="0">
                <a:solidFill>
                  <a:schemeClr val="tx1"/>
                </a:solidFill>
              </a:rPr>
              <a:t>  - Direkt återerövring, vinn tillbaka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    bollen på 3-5 sekunder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- Indirekt återerövring, snabbt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   tillbaka till utgångspositioner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1600" dirty="0">
                <a:solidFill>
                  <a:schemeClr val="tx1"/>
                </a:solidFill>
              </a:rPr>
            </a:br>
            <a:endParaRPr lang="sv-SE" sz="1600" dirty="0"/>
          </a:p>
        </p:txBody>
      </p:sp>
      <p:sp>
        <p:nvSpPr>
          <p:cNvPr id="3" name="Oval 40">
            <a:extLst>
              <a:ext uri="{FF2B5EF4-FFF2-40B4-BE49-F238E27FC236}">
                <a16:creationId xmlns:a16="http://schemas.microsoft.com/office/drawing/2014/main" id="{32071E44-BE56-545F-BD83-AFF639B0B58F}"/>
              </a:ext>
            </a:extLst>
          </p:cNvPr>
          <p:cNvSpPr/>
          <p:nvPr/>
        </p:nvSpPr>
        <p:spPr>
          <a:xfrm>
            <a:off x="10811101" y="251272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40">
            <a:extLst>
              <a:ext uri="{FF2B5EF4-FFF2-40B4-BE49-F238E27FC236}">
                <a16:creationId xmlns:a16="http://schemas.microsoft.com/office/drawing/2014/main" id="{456E8D23-E763-16FE-B3D2-97CE0E6B9F9A}"/>
              </a:ext>
            </a:extLst>
          </p:cNvPr>
          <p:cNvSpPr/>
          <p:nvPr/>
        </p:nvSpPr>
        <p:spPr>
          <a:xfrm>
            <a:off x="8689964" y="256518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7BB2C3D2-E8A7-88BB-3142-0F0DA87DD246}"/>
              </a:ext>
            </a:extLst>
          </p:cNvPr>
          <p:cNvSpPr/>
          <p:nvPr/>
        </p:nvSpPr>
        <p:spPr>
          <a:xfrm>
            <a:off x="10221338" y="270955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3AC88020-0338-947C-42C5-EBF07DD7134D}"/>
              </a:ext>
            </a:extLst>
          </p:cNvPr>
          <p:cNvSpPr/>
          <p:nvPr/>
        </p:nvSpPr>
        <p:spPr>
          <a:xfrm>
            <a:off x="9756062" y="202237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40">
            <a:extLst>
              <a:ext uri="{FF2B5EF4-FFF2-40B4-BE49-F238E27FC236}">
                <a16:creationId xmlns:a16="http://schemas.microsoft.com/office/drawing/2014/main" id="{A78B4E5E-F249-CC3F-5752-DFAD391062FE}"/>
              </a:ext>
            </a:extLst>
          </p:cNvPr>
          <p:cNvSpPr/>
          <p:nvPr/>
        </p:nvSpPr>
        <p:spPr>
          <a:xfrm>
            <a:off x="10107038" y="168860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40">
            <a:extLst>
              <a:ext uri="{FF2B5EF4-FFF2-40B4-BE49-F238E27FC236}">
                <a16:creationId xmlns:a16="http://schemas.microsoft.com/office/drawing/2014/main" id="{CF92B3B4-91AA-C2DB-6AD0-A21F2ACC34CF}"/>
              </a:ext>
            </a:extLst>
          </p:cNvPr>
          <p:cNvSpPr/>
          <p:nvPr/>
        </p:nvSpPr>
        <p:spPr>
          <a:xfrm>
            <a:off x="9360630" y="265357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581DA35B-8347-BB5C-E5EA-69B75C603E8E}"/>
              </a:ext>
            </a:extLst>
          </p:cNvPr>
          <p:cNvSpPr/>
          <p:nvPr/>
        </p:nvSpPr>
        <p:spPr>
          <a:xfrm>
            <a:off x="9358909" y="346133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9BCE97F7-4798-FB7F-432F-5D7A047122EF}"/>
              </a:ext>
            </a:extLst>
          </p:cNvPr>
          <p:cNvSpPr/>
          <p:nvPr/>
        </p:nvSpPr>
        <p:spPr>
          <a:xfrm>
            <a:off x="8754530" y="339135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40">
            <a:extLst>
              <a:ext uri="{FF2B5EF4-FFF2-40B4-BE49-F238E27FC236}">
                <a16:creationId xmlns:a16="http://schemas.microsoft.com/office/drawing/2014/main" id="{C4A62B77-26C4-B252-C212-BEC046EC14F2}"/>
              </a:ext>
            </a:extLst>
          </p:cNvPr>
          <p:cNvSpPr/>
          <p:nvPr/>
        </p:nvSpPr>
        <p:spPr>
          <a:xfrm>
            <a:off x="10728199" y="335018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E83E4E5C-9B3A-B007-AE3F-2B69C91608B4}"/>
              </a:ext>
            </a:extLst>
          </p:cNvPr>
          <p:cNvSpPr/>
          <p:nvPr/>
        </p:nvSpPr>
        <p:spPr>
          <a:xfrm>
            <a:off x="10147564" y="346515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56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838DF-D14A-49DC-9781-D0E6420E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Arbetssätt förhindra speluppbyggnad</a:t>
            </a:r>
          </a:p>
        </p:txBody>
      </p:sp>
      <p:grpSp>
        <p:nvGrpSpPr>
          <p:cNvPr id="33" name="Gruppera">
            <a:extLst>
              <a:ext uri="{FF2B5EF4-FFF2-40B4-BE49-F238E27FC236}">
                <a16:creationId xmlns:a16="http://schemas.microsoft.com/office/drawing/2014/main" id="{329F6229-C6D7-CFA4-5AEE-B600B2E4AD05}"/>
              </a:ext>
            </a:extLst>
          </p:cNvPr>
          <p:cNvGrpSpPr/>
          <p:nvPr/>
        </p:nvGrpSpPr>
        <p:grpSpPr>
          <a:xfrm>
            <a:off x="7921433" y="2648688"/>
            <a:ext cx="241304" cy="442990"/>
            <a:chOff x="9994" y="0"/>
            <a:chExt cx="482606" cy="885978"/>
          </a:xfrm>
        </p:grpSpPr>
        <p:sp>
          <p:nvSpPr>
            <p:cNvPr id="34" name="Cirkel">
              <a:extLst>
                <a:ext uri="{FF2B5EF4-FFF2-40B4-BE49-F238E27FC236}">
                  <a16:creationId xmlns:a16="http://schemas.microsoft.com/office/drawing/2014/main" id="{7CB59574-8F3F-E12A-2AA0-893F48DCA989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VIB">
              <a:extLst>
                <a:ext uri="{FF2B5EF4-FFF2-40B4-BE49-F238E27FC236}">
                  <a16:creationId xmlns:a16="http://schemas.microsoft.com/office/drawing/2014/main" id="{ED719F3A-5194-2883-72F5-4A4897A5AF9E}"/>
                </a:ext>
              </a:extLst>
            </p:cNvPr>
            <p:cNvSpPr txBox="1"/>
            <p:nvPr/>
          </p:nvSpPr>
          <p:spPr>
            <a:xfrm>
              <a:off x="9994" y="460221"/>
              <a:ext cx="44242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YB</a:t>
              </a:r>
              <a:endParaRPr sz="1050" dirty="0"/>
            </a:p>
          </p:txBody>
        </p:sp>
      </p:grpSp>
      <p:grpSp>
        <p:nvGrpSpPr>
          <p:cNvPr id="36" name="Gruppera">
            <a:extLst>
              <a:ext uri="{FF2B5EF4-FFF2-40B4-BE49-F238E27FC236}">
                <a16:creationId xmlns:a16="http://schemas.microsoft.com/office/drawing/2014/main" id="{BCBC65CA-C509-F43D-02FD-9942E4F829BD}"/>
              </a:ext>
            </a:extLst>
          </p:cNvPr>
          <p:cNvGrpSpPr/>
          <p:nvPr/>
        </p:nvGrpSpPr>
        <p:grpSpPr>
          <a:xfrm>
            <a:off x="10070608" y="3342976"/>
            <a:ext cx="246301" cy="442990"/>
            <a:chOff x="0" y="0"/>
            <a:chExt cx="492600" cy="885978"/>
          </a:xfrm>
        </p:grpSpPr>
        <p:sp>
          <p:nvSpPr>
            <p:cNvPr id="37" name="Cirkel">
              <a:extLst>
                <a:ext uri="{FF2B5EF4-FFF2-40B4-BE49-F238E27FC236}">
                  <a16:creationId xmlns:a16="http://schemas.microsoft.com/office/drawing/2014/main" id="{518C6FC6-8907-B698-BC3D-4103D67A1DD7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VIB">
              <a:extLst>
                <a:ext uri="{FF2B5EF4-FFF2-40B4-BE49-F238E27FC236}">
                  <a16:creationId xmlns:a16="http://schemas.microsoft.com/office/drawing/2014/main" id="{98268DF7-0653-BDE4-B4B3-1DC53246B68B}"/>
                </a:ext>
              </a:extLst>
            </p:cNvPr>
            <p:cNvSpPr txBox="1"/>
            <p:nvPr/>
          </p:nvSpPr>
          <p:spPr>
            <a:xfrm>
              <a:off x="0" y="460221"/>
              <a:ext cx="44242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YB</a:t>
              </a:r>
              <a:endParaRPr sz="1050" dirty="0"/>
            </a:p>
          </p:txBody>
        </p:sp>
      </p:grpSp>
      <p:grpSp>
        <p:nvGrpSpPr>
          <p:cNvPr id="39" name="Gruppera">
            <a:extLst>
              <a:ext uri="{FF2B5EF4-FFF2-40B4-BE49-F238E27FC236}">
                <a16:creationId xmlns:a16="http://schemas.microsoft.com/office/drawing/2014/main" id="{DDB1B399-C3B8-BC53-8852-337D8F1201ED}"/>
              </a:ext>
            </a:extLst>
          </p:cNvPr>
          <p:cNvGrpSpPr/>
          <p:nvPr/>
        </p:nvGrpSpPr>
        <p:grpSpPr>
          <a:xfrm>
            <a:off x="8525652" y="3503503"/>
            <a:ext cx="246301" cy="442990"/>
            <a:chOff x="0" y="0"/>
            <a:chExt cx="492600" cy="885978"/>
          </a:xfrm>
        </p:grpSpPr>
        <p:sp>
          <p:nvSpPr>
            <p:cNvPr id="40" name="Cirkel">
              <a:extLst>
                <a:ext uri="{FF2B5EF4-FFF2-40B4-BE49-F238E27FC236}">
                  <a16:creationId xmlns:a16="http://schemas.microsoft.com/office/drawing/2014/main" id="{6DFDB8F2-0416-8B46-F9C8-1DDFF24E21D3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" name="VIB">
              <a:extLst>
                <a:ext uri="{FF2B5EF4-FFF2-40B4-BE49-F238E27FC236}">
                  <a16:creationId xmlns:a16="http://schemas.microsoft.com/office/drawing/2014/main" id="{35A3EBF5-FB0D-3BFA-894E-FFA39BC6CA52}"/>
                </a:ext>
              </a:extLst>
            </p:cNvPr>
            <p:cNvSpPr txBox="1"/>
            <p:nvPr/>
          </p:nvSpPr>
          <p:spPr>
            <a:xfrm>
              <a:off x="0" y="460221"/>
              <a:ext cx="45525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CB</a:t>
              </a:r>
              <a:endParaRPr sz="1050" dirty="0"/>
            </a:p>
          </p:txBody>
        </p:sp>
      </p:grpSp>
      <p:grpSp>
        <p:nvGrpSpPr>
          <p:cNvPr id="42" name="Gruppera">
            <a:extLst>
              <a:ext uri="{FF2B5EF4-FFF2-40B4-BE49-F238E27FC236}">
                <a16:creationId xmlns:a16="http://schemas.microsoft.com/office/drawing/2014/main" id="{A7B6E56C-ECE0-A6A3-7EC2-9AD2F96F0A7C}"/>
              </a:ext>
            </a:extLst>
          </p:cNvPr>
          <p:cNvGrpSpPr/>
          <p:nvPr/>
        </p:nvGrpSpPr>
        <p:grpSpPr>
          <a:xfrm>
            <a:off x="8699556" y="985408"/>
            <a:ext cx="306174" cy="442990"/>
            <a:chOff x="0" y="0"/>
            <a:chExt cx="612346" cy="885978"/>
          </a:xfrm>
        </p:grpSpPr>
        <p:sp>
          <p:nvSpPr>
            <p:cNvPr id="43" name="Cirkel">
              <a:extLst>
                <a:ext uri="{FF2B5EF4-FFF2-40B4-BE49-F238E27FC236}">
                  <a16:creationId xmlns:a16="http://schemas.microsoft.com/office/drawing/2014/main" id="{258488BE-20FA-E206-5364-A26FB9D87EB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" name="VIB">
              <a:extLst>
                <a:ext uri="{FF2B5EF4-FFF2-40B4-BE49-F238E27FC236}">
                  <a16:creationId xmlns:a16="http://schemas.microsoft.com/office/drawing/2014/main" id="{D0B8D3B0-5E83-0F89-DEF9-0B9C38A17FC8}"/>
                </a:ext>
              </a:extLst>
            </p:cNvPr>
            <p:cNvSpPr txBox="1"/>
            <p:nvPr/>
          </p:nvSpPr>
          <p:spPr>
            <a:xfrm>
              <a:off x="0" y="460221"/>
              <a:ext cx="61234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r>
                <a:rPr lang="sv-SE" sz="1050" dirty="0" err="1"/>
                <a:t>YFw</a:t>
              </a:r>
              <a:endParaRPr sz="1050" dirty="0"/>
            </a:p>
          </p:txBody>
        </p:sp>
      </p:grpSp>
      <p:grpSp>
        <p:nvGrpSpPr>
          <p:cNvPr id="45" name="Gruppera">
            <a:extLst>
              <a:ext uri="{FF2B5EF4-FFF2-40B4-BE49-F238E27FC236}">
                <a16:creationId xmlns:a16="http://schemas.microsoft.com/office/drawing/2014/main" id="{22371100-1665-CDB2-A48B-AB394319D3F2}"/>
              </a:ext>
            </a:extLst>
          </p:cNvPr>
          <p:cNvGrpSpPr/>
          <p:nvPr/>
        </p:nvGrpSpPr>
        <p:grpSpPr>
          <a:xfrm>
            <a:off x="10325497" y="1279671"/>
            <a:ext cx="275717" cy="442990"/>
            <a:chOff x="0" y="0"/>
            <a:chExt cx="551432" cy="885978"/>
          </a:xfrm>
        </p:grpSpPr>
        <p:sp>
          <p:nvSpPr>
            <p:cNvPr id="46" name="Cirkel">
              <a:extLst>
                <a:ext uri="{FF2B5EF4-FFF2-40B4-BE49-F238E27FC236}">
                  <a16:creationId xmlns:a16="http://schemas.microsoft.com/office/drawing/2014/main" id="{270F3646-E30B-19DF-4DD1-04ECC0E023C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VIB">
              <a:extLst>
                <a:ext uri="{FF2B5EF4-FFF2-40B4-BE49-F238E27FC236}">
                  <a16:creationId xmlns:a16="http://schemas.microsoft.com/office/drawing/2014/main" id="{66C90F37-5B47-6E7F-4C5F-6BD27F37C8AE}"/>
                </a:ext>
              </a:extLst>
            </p:cNvPr>
            <p:cNvSpPr txBox="1"/>
            <p:nvPr/>
          </p:nvSpPr>
          <p:spPr>
            <a:xfrm>
              <a:off x="0" y="460221"/>
              <a:ext cx="55143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 err="1"/>
                <a:t>YFw</a:t>
              </a:r>
              <a:endParaRPr sz="1050" dirty="0"/>
            </a:p>
          </p:txBody>
        </p:sp>
      </p:grpSp>
      <p:grpSp>
        <p:nvGrpSpPr>
          <p:cNvPr id="48" name="Gruppera">
            <a:extLst>
              <a:ext uri="{FF2B5EF4-FFF2-40B4-BE49-F238E27FC236}">
                <a16:creationId xmlns:a16="http://schemas.microsoft.com/office/drawing/2014/main" id="{FD2084F7-0CAA-7AB5-0DC8-6DBEEBF1FFD9}"/>
              </a:ext>
            </a:extLst>
          </p:cNvPr>
          <p:cNvGrpSpPr/>
          <p:nvPr/>
        </p:nvGrpSpPr>
        <p:grpSpPr>
          <a:xfrm>
            <a:off x="9506882" y="2602822"/>
            <a:ext cx="282129" cy="442990"/>
            <a:chOff x="0" y="0"/>
            <a:chExt cx="564256" cy="885978"/>
          </a:xfrm>
        </p:grpSpPr>
        <p:sp>
          <p:nvSpPr>
            <p:cNvPr id="49" name="Cirkel">
              <a:extLst>
                <a:ext uri="{FF2B5EF4-FFF2-40B4-BE49-F238E27FC236}">
                  <a16:creationId xmlns:a16="http://schemas.microsoft.com/office/drawing/2014/main" id="{A2045427-0947-9D01-09E0-7C994C10CF6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VIB">
              <a:extLst>
                <a:ext uri="{FF2B5EF4-FFF2-40B4-BE49-F238E27FC236}">
                  <a16:creationId xmlns:a16="http://schemas.microsoft.com/office/drawing/2014/main" id="{5BAF73F4-3E1E-2A78-FAA5-37E188F7EF3F}"/>
                </a:ext>
              </a:extLst>
            </p:cNvPr>
            <p:cNvSpPr txBox="1"/>
            <p:nvPr/>
          </p:nvSpPr>
          <p:spPr>
            <a:xfrm>
              <a:off x="0" y="460221"/>
              <a:ext cx="56425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 err="1"/>
                <a:t>CFw</a:t>
              </a:r>
              <a:endParaRPr sz="1050" dirty="0"/>
            </a:p>
          </p:txBody>
        </p:sp>
      </p:grpSp>
      <p:grpSp>
        <p:nvGrpSpPr>
          <p:cNvPr id="51" name="Gruppera">
            <a:extLst>
              <a:ext uri="{FF2B5EF4-FFF2-40B4-BE49-F238E27FC236}">
                <a16:creationId xmlns:a16="http://schemas.microsoft.com/office/drawing/2014/main" id="{EB9DA437-E975-2425-2DEE-1F08EB2EB0D4}"/>
              </a:ext>
            </a:extLst>
          </p:cNvPr>
          <p:cNvGrpSpPr/>
          <p:nvPr/>
        </p:nvGrpSpPr>
        <p:grpSpPr>
          <a:xfrm>
            <a:off x="7832926" y="1202029"/>
            <a:ext cx="325410" cy="442990"/>
            <a:chOff x="0" y="0"/>
            <a:chExt cx="650818" cy="885978"/>
          </a:xfrm>
        </p:grpSpPr>
        <p:sp>
          <p:nvSpPr>
            <p:cNvPr id="52" name="Cirkel">
              <a:extLst>
                <a:ext uri="{FF2B5EF4-FFF2-40B4-BE49-F238E27FC236}">
                  <a16:creationId xmlns:a16="http://schemas.microsoft.com/office/drawing/2014/main" id="{90ED0A84-70D8-3DFE-62BA-446C772312E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3" name="VIB">
              <a:extLst>
                <a:ext uri="{FF2B5EF4-FFF2-40B4-BE49-F238E27FC236}">
                  <a16:creationId xmlns:a16="http://schemas.microsoft.com/office/drawing/2014/main" id="{0D32F6DB-2A3F-8673-1416-14071E31C88E}"/>
                </a:ext>
              </a:extLst>
            </p:cNvPr>
            <p:cNvSpPr txBox="1"/>
            <p:nvPr/>
          </p:nvSpPr>
          <p:spPr>
            <a:xfrm>
              <a:off x="0" y="460221"/>
              <a:ext cx="65081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YMF</a:t>
              </a:r>
              <a:endParaRPr sz="1050" dirty="0"/>
            </a:p>
          </p:txBody>
        </p:sp>
      </p:grpSp>
      <p:grpSp>
        <p:nvGrpSpPr>
          <p:cNvPr id="54" name="Gruppera">
            <a:extLst>
              <a:ext uri="{FF2B5EF4-FFF2-40B4-BE49-F238E27FC236}">
                <a16:creationId xmlns:a16="http://schemas.microsoft.com/office/drawing/2014/main" id="{9C991264-32F7-5766-349C-0804DDDA45D4}"/>
              </a:ext>
            </a:extLst>
          </p:cNvPr>
          <p:cNvGrpSpPr/>
          <p:nvPr/>
        </p:nvGrpSpPr>
        <p:grpSpPr>
          <a:xfrm>
            <a:off x="9113870" y="3390346"/>
            <a:ext cx="331822" cy="442990"/>
            <a:chOff x="0" y="0"/>
            <a:chExt cx="663642" cy="885978"/>
          </a:xfrm>
        </p:grpSpPr>
        <p:sp>
          <p:nvSpPr>
            <p:cNvPr id="55" name="Cirkel">
              <a:extLst>
                <a:ext uri="{FF2B5EF4-FFF2-40B4-BE49-F238E27FC236}">
                  <a16:creationId xmlns:a16="http://schemas.microsoft.com/office/drawing/2014/main" id="{7974AFD6-EB5F-350B-A541-5CA88CAE5BB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6" name="VIB">
              <a:extLst>
                <a:ext uri="{FF2B5EF4-FFF2-40B4-BE49-F238E27FC236}">
                  <a16:creationId xmlns:a16="http://schemas.microsoft.com/office/drawing/2014/main" id="{82F25ECB-C329-9F8A-9E0A-D8C38316299A}"/>
                </a:ext>
              </a:extLst>
            </p:cNvPr>
            <p:cNvSpPr txBox="1"/>
            <p:nvPr/>
          </p:nvSpPr>
          <p:spPr>
            <a:xfrm>
              <a:off x="0" y="460221"/>
              <a:ext cx="66364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CMF</a:t>
              </a:r>
              <a:endParaRPr sz="1050" dirty="0"/>
            </a:p>
          </p:txBody>
        </p:sp>
      </p:grpSp>
      <p:grpSp>
        <p:nvGrpSpPr>
          <p:cNvPr id="57" name="Gruppera">
            <a:extLst>
              <a:ext uri="{FF2B5EF4-FFF2-40B4-BE49-F238E27FC236}">
                <a16:creationId xmlns:a16="http://schemas.microsoft.com/office/drawing/2014/main" id="{D244EDCB-D979-02F9-02AB-2ECB49FCC974}"/>
              </a:ext>
            </a:extLst>
          </p:cNvPr>
          <p:cNvGrpSpPr/>
          <p:nvPr/>
        </p:nvGrpSpPr>
        <p:grpSpPr>
          <a:xfrm>
            <a:off x="8746686" y="2602298"/>
            <a:ext cx="331822" cy="442990"/>
            <a:chOff x="0" y="0"/>
            <a:chExt cx="663642" cy="885978"/>
          </a:xfrm>
        </p:grpSpPr>
        <p:sp>
          <p:nvSpPr>
            <p:cNvPr id="58" name="Cirkel">
              <a:extLst>
                <a:ext uri="{FF2B5EF4-FFF2-40B4-BE49-F238E27FC236}">
                  <a16:creationId xmlns:a16="http://schemas.microsoft.com/office/drawing/2014/main" id="{027DD510-4F3F-F3CB-053E-DE01ECB1707D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9" name="VIB">
              <a:extLst>
                <a:ext uri="{FF2B5EF4-FFF2-40B4-BE49-F238E27FC236}">
                  <a16:creationId xmlns:a16="http://schemas.microsoft.com/office/drawing/2014/main" id="{353AC236-B7FC-461A-9FAF-76E07BF4B445}"/>
                </a:ext>
              </a:extLst>
            </p:cNvPr>
            <p:cNvSpPr txBox="1"/>
            <p:nvPr/>
          </p:nvSpPr>
          <p:spPr>
            <a:xfrm>
              <a:off x="0" y="460221"/>
              <a:ext cx="66364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CMF</a:t>
              </a:r>
              <a:endParaRPr sz="1050" dirty="0"/>
            </a:p>
          </p:txBody>
        </p:sp>
      </p:grpSp>
      <p:grpSp>
        <p:nvGrpSpPr>
          <p:cNvPr id="60" name="Gruppera">
            <a:extLst>
              <a:ext uri="{FF2B5EF4-FFF2-40B4-BE49-F238E27FC236}">
                <a16:creationId xmlns:a16="http://schemas.microsoft.com/office/drawing/2014/main" id="{F003D5D6-A071-40CF-8309-C59BE09E0FA2}"/>
              </a:ext>
            </a:extLst>
          </p:cNvPr>
          <p:cNvGrpSpPr/>
          <p:nvPr/>
        </p:nvGrpSpPr>
        <p:grpSpPr>
          <a:xfrm>
            <a:off x="10190450" y="2552560"/>
            <a:ext cx="325410" cy="442990"/>
            <a:chOff x="0" y="0"/>
            <a:chExt cx="650818" cy="885978"/>
          </a:xfrm>
        </p:grpSpPr>
        <p:sp>
          <p:nvSpPr>
            <p:cNvPr id="61" name="Cirkel">
              <a:extLst>
                <a:ext uri="{FF2B5EF4-FFF2-40B4-BE49-F238E27FC236}">
                  <a16:creationId xmlns:a16="http://schemas.microsoft.com/office/drawing/2014/main" id="{66F586A9-1171-EFA2-D494-1A717164285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2" name="VIB">
              <a:extLst>
                <a:ext uri="{FF2B5EF4-FFF2-40B4-BE49-F238E27FC236}">
                  <a16:creationId xmlns:a16="http://schemas.microsoft.com/office/drawing/2014/main" id="{65420E57-DB7A-3AB3-2A5C-82758A0CB62F}"/>
                </a:ext>
              </a:extLst>
            </p:cNvPr>
            <p:cNvSpPr txBox="1"/>
            <p:nvPr/>
          </p:nvSpPr>
          <p:spPr>
            <a:xfrm>
              <a:off x="0" y="460221"/>
              <a:ext cx="65081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YMF</a:t>
              </a:r>
              <a:endParaRPr sz="1050" dirty="0"/>
            </a:p>
          </p:txBody>
        </p:sp>
      </p:grpSp>
      <p:grpSp>
        <p:nvGrpSpPr>
          <p:cNvPr id="63" name="Gruppera">
            <a:extLst>
              <a:ext uri="{FF2B5EF4-FFF2-40B4-BE49-F238E27FC236}">
                <a16:creationId xmlns:a16="http://schemas.microsoft.com/office/drawing/2014/main" id="{61DF711A-B794-FF2E-9876-5A3CFFBA7CF4}"/>
              </a:ext>
            </a:extLst>
          </p:cNvPr>
          <p:cNvGrpSpPr/>
          <p:nvPr/>
        </p:nvGrpSpPr>
        <p:grpSpPr>
          <a:xfrm>
            <a:off x="9733676" y="4891090"/>
            <a:ext cx="244014" cy="442990"/>
            <a:chOff x="4573" y="0"/>
            <a:chExt cx="488027" cy="885979"/>
          </a:xfrm>
        </p:grpSpPr>
        <p:sp>
          <p:nvSpPr>
            <p:cNvPr id="64" name="Cirkel">
              <a:extLst>
                <a:ext uri="{FF2B5EF4-FFF2-40B4-BE49-F238E27FC236}">
                  <a16:creationId xmlns:a16="http://schemas.microsoft.com/office/drawing/2014/main" id="{EDE220FB-BFFA-B7B6-0B43-7D28E9F9BA39}"/>
                </a:ext>
              </a:extLst>
            </p:cNvPr>
            <p:cNvSpPr/>
            <p:nvPr/>
          </p:nvSpPr>
          <p:spPr>
            <a:xfrm>
              <a:off x="22699" y="0"/>
              <a:ext cx="469901" cy="469899"/>
            </a:xfrm>
            <a:prstGeom prst="ellipse">
              <a:avLst/>
            </a:prstGeom>
            <a:solidFill>
              <a:srgbClr val="FDD64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5" name="VIB">
              <a:extLst>
                <a:ext uri="{FF2B5EF4-FFF2-40B4-BE49-F238E27FC236}">
                  <a16:creationId xmlns:a16="http://schemas.microsoft.com/office/drawing/2014/main" id="{B69826BF-D281-F009-CEFD-238B15F3C6D2}"/>
                </a:ext>
              </a:extLst>
            </p:cNvPr>
            <p:cNvSpPr txBox="1"/>
            <p:nvPr/>
          </p:nvSpPr>
          <p:spPr>
            <a:xfrm>
              <a:off x="4573" y="460222"/>
              <a:ext cx="455251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pPr algn="ctr"/>
              <a:r>
                <a:rPr lang="sv-SE" sz="1050" dirty="0" err="1"/>
                <a:t>Mv</a:t>
              </a:r>
              <a:endParaRPr sz="1050" dirty="0"/>
            </a:p>
          </p:txBody>
        </p:sp>
      </p:grp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0B7BB33D-30AA-D7ED-1368-C2935E1324EC}"/>
              </a:ext>
            </a:extLst>
          </p:cNvPr>
          <p:cNvCxnSpPr>
            <a:cxnSpLocks/>
          </p:cNvCxnSpPr>
          <p:nvPr/>
        </p:nvCxnSpPr>
        <p:spPr>
          <a:xfrm>
            <a:off x="8652901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12B8D95C-2F48-AFAD-72A7-78EEC2456BBC}"/>
              </a:ext>
            </a:extLst>
          </p:cNvPr>
          <p:cNvCxnSpPr>
            <a:cxnSpLocks/>
          </p:cNvCxnSpPr>
          <p:nvPr/>
        </p:nvCxnSpPr>
        <p:spPr>
          <a:xfrm>
            <a:off x="9309153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CC915AF8-418A-A4CA-E0DC-FA7844FB20E5}"/>
              </a:ext>
            </a:extLst>
          </p:cNvPr>
          <p:cNvCxnSpPr>
            <a:cxnSpLocks/>
          </p:cNvCxnSpPr>
          <p:nvPr/>
        </p:nvCxnSpPr>
        <p:spPr>
          <a:xfrm>
            <a:off x="10428832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F0F4E309-4E53-1638-E240-2778D7F33076}"/>
              </a:ext>
            </a:extLst>
          </p:cNvPr>
          <p:cNvCxnSpPr>
            <a:cxnSpLocks/>
          </p:cNvCxnSpPr>
          <p:nvPr/>
        </p:nvCxnSpPr>
        <p:spPr>
          <a:xfrm>
            <a:off x="11091305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pera">
            <a:extLst>
              <a:ext uri="{FF2B5EF4-FFF2-40B4-BE49-F238E27FC236}">
                <a16:creationId xmlns:a16="http://schemas.microsoft.com/office/drawing/2014/main" id="{984796F2-4C23-939C-3A15-7F0668EDA942}"/>
              </a:ext>
            </a:extLst>
          </p:cNvPr>
          <p:cNvGrpSpPr/>
          <p:nvPr/>
        </p:nvGrpSpPr>
        <p:grpSpPr>
          <a:xfrm>
            <a:off x="7868209" y="925646"/>
            <a:ext cx="241304" cy="442990"/>
            <a:chOff x="9994" y="0"/>
            <a:chExt cx="482606" cy="885978"/>
          </a:xfrm>
        </p:grpSpPr>
        <p:sp>
          <p:nvSpPr>
            <p:cNvPr id="71" name="Cirkel">
              <a:extLst>
                <a:ext uri="{FF2B5EF4-FFF2-40B4-BE49-F238E27FC236}">
                  <a16:creationId xmlns:a16="http://schemas.microsoft.com/office/drawing/2014/main" id="{C55E2FBC-C3B0-40B5-BB8D-DD7B17BADF4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2" name="VIB">
              <a:extLst>
                <a:ext uri="{FF2B5EF4-FFF2-40B4-BE49-F238E27FC236}">
                  <a16:creationId xmlns:a16="http://schemas.microsoft.com/office/drawing/2014/main" id="{905D4D29-903F-E861-36A6-C1DD5EEDD49C}"/>
                </a:ext>
              </a:extLst>
            </p:cNvPr>
            <p:cNvSpPr txBox="1"/>
            <p:nvPr/>
          </p:nvSpPr>
          <p:spPr>
            <a:xfrm>
              <a:off x="9994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3" name="Gruppera">
            <a:extLst>
              <a:ext uri="{FF2B5EF4-FFF2-40B4-BE49-F238E27FC236}">
                <a16:creationId xmlns:a16="http://schemas.microsoft.com/office/drawing/2014/main" id="{DD8755DA-0AA2-65BA-9196-5B70C22072AF}"/>
              </a:ext>
            </a:extLst>
          </p:cNvPr>
          <p:cNvGrpSpPr/>
          <p:nvPr/>
        </p:nvGrpSpPr>
        <p:grpSpPr>
          <a:xfrm>
            <a:off x="11198033" y="1068446"/>
            <a:ext cx="246301" cy="442990"/>
            <a:chOff x="0" y="0"/>
            <a:chExt cx="492600" cy="885978"/>
          </a:xfrm>
        </p:grpSpPr>
        <p:sp>
          <p:nvSpPr>
            <p:cNvPr id="74" name="Cirkel">
              <a:extLst>
                <a:ext uri="{FF2B5EF4-FFF2-40B4-BE49-F238E27FC236}">
                  <a16:creationId xmlns:a16="http://schemas.microsoft.com/office/drawing/2014/main" id="{5551C4E0-4EDD-A6E2-5FA1-36CC06E2A20C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5" name="VIB">
              <a:extLst>
                <a:ext uri="{FF2B5EF4-FFF2-40B4-BE49-F238E27FC236}">
                  <a16:creationId xmlns:a16="http://schemas.microsoft.com/office/drawing/2014/main" id="{9AC08A7D-DE6B-113B-44F8-B9382753FD92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6" name="Gruppera">
            <a:extLst>
              <a:ext uri="{FF2B5EF4-FFF2-40B4-BE49-F238E27FC236}">
                <a16:creationId xmlns:a16="http://schemas.microsoft.com/office/drawing/2014/main" id="{9DEA69E0-E72B-C781-B71C-1878C65D8FBA}"/>
              </a:ext>
            </a:extLst>
          </p:cNvPr>
          <p:cNvGrpSpPr/>
          <p:nvPr/>
        </p:nvGrpSpPr>
        <p:grpSpPr>
          <a:xfrm>
            <a:off x="10191966" y="915424"/>
            <a:ext cx="246301" cy="442990"/>
            <a:chOff x="0" y="0"/>
            <a:chExt cx="492600" cy="885978"/>
          </a:xfrm>
        </p:grpSpPr>
        <p:sp>
          <p:nvSpPr>
            <p:cNvPr id="77" name="Cirkel">
              <a:extLst>
                <a:ext uri="{FF2B5EF4-FFF2-40B4-BE49-F238E27FC236}">
                  <a16:creationId xmlns:a16="http://schemas.microsoft.com/office/drawing/2014/main" id="{A2216253-2692-4B6E-D686-7A29D316C67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8" name="VIB">
              <a:extLst>
                <a:ext uri="{FF2B5EF4-FFF2-40B4-BE49-F238E27FC236}">
                  <a16:creationId xmlns:a16="http://schemas.microsoft.com/office/drawing/2014/main" id="{CD0570B3-1314-4E2C-738F-7B3B190A9FE7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9" name="Gruppera">
            <a:extLst>
              <a:ext uri="{FF2B5EF4-FFF2-40B4-BE49-F238E27FC236}">
                <a16:creationId xmlns:a16="http://schemas.microsoft.com/office/drawing/2014/main" id="{89335F67-C3DC-C955-944C-2B967EDFD9D2}"/>
              </a:ext>
            </a:extLst>
          </p:cNvPr>
          <p:cNvGrpSpPr/>
          <p:nvPr/>
        </p:nvGrpSpPr>
        <p:grpSpPr>
          <a:xfrm>
            <a:off x="9724068" y="705762"/>
            <a:ext cx="234951" cy="442990"/>
            <a:chOff x="22699" y="0"/>
            <a:chExt cx="469901" cy="885978"/>
          </a:xfrm>
        </p:grpSpPr>
        <p:sp>
          <p:nvSpPr>
            <p:cNvPr id="80" name="Cirkel">
              <a:extLst>
                <a:ext uri="{FF2B5EF4-FFF2-40B4-BE49-F238E27FC236}">
                  <a16:creationId xmlns:a16="http://schemas.microsoft.com/office/drawing/2014/main" id="{880AF381-BB4E-CC16-B2A0-628644D19C00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1" name="VIB">
              <a:extLst>
                <a:ext uri="{FF2B5EF4-FFF2-40B4-BE49-F238E27FC236}">
                  <a16:creationId xmlns:a16="http://schemas.microsoft.com/office/drawing/2014/main" id="{175174D2-0126-5184-2A1A-183D854F3D78}"/>
                </a:ext>
              </a:extLst>
            </p:cNvPr>
            <p:cNvSpPr txBox="1"/>
            <p:nvPr/>
          </p:nvSpPr>
          <p:spPr>
            <a:xfrm>
              <a:off x="180839" y="460221"/>
              <a:ext cx="10272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pPr algn="ctr"/>
              <a:endParaRPr sz="1050" dirty="0"/>
            </a:p>
          </p:txBody>
        </p:sp>
      </p:grpSp>
      <p:grpSp>
        <p:nvGrpSpPr>
          <p:cNvPr id="82" name="Gruppera">
            <a:extLst>
              <a:ext uri="{FF2B5EF4-FFF2-40B4-BE49-F238E27FC236}">
                <a16:creationId xmlns:a16="http://schemas.microsoft.com/office/drawing/2014/main" id="{0270D670-E0B9-2DDE-7EAD-A2774B1ECA3E}"/>
              </a:ext>
            </a:extLst>
          </p:cNvPr>
          <p:cNvGrpSpPr/>
          <p:nvPr/>
        </p:nvGrpSpPr>
        <p:grpSpPr>
          <a:xfrm>
            <a:off x="9250979" y="1480464"/>
            <a:ext cx="246301" cy="442990"/>
            <a:chOff x="0" y="0"/>
            <a:chExt cx="492600" cy="885978"/>
          </a:xfrm>
        </p:grpSpPr>
        <p:sp>
          <p:nvSpPr>
            <p:cNvPr id="83" name="Cirkel">
              <a:extLst>
                <a:ext uri="{FF2B5EF4-FFF2-40B4-BE49-F238E27FC236}">
                  <a16:creationId xmlns:a16="http://schemas.microsoft.com/office/drawing/2014/main" id="{EB9E8AFB-68AC-2A2E-65E4-45D20DEE15D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4" name="VIB">
              <a:extLst>
                <a:ext uri="{FF2B5EF4-FFF2-40B4-BE49-F238E27FC236}">
                  <a16:creationId xmlns:a16="http://schemas.microsoft.com/office/drawing/2014/main" id="{26C3B956-949A-72C6-D5CF-C978DE457233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85" name="Gruppera">
            <a:extLst>
              <a:ext uri="{FF2B5EF4-FFF2-40B4-BE49-F238E27FC236}">
                <a16:creationId xmlns:a16="http://schemas.microsoft.com/office/drawing/2014/main" id="{CFFC86EA-B3E6-6C12-EF8D-916F6A834C73}"/>
              </a:ext>
            </a:extLst>
          </p:cNvPr>
          <p:cNvGrpSpPr/>
          <p:nvPr/>
        </p:nvGrpSpPr>
        <p:grpSpPr>
          <a:xfrm>
            <a:off x="7761908" y="2443854"/>
            <a:ext cx="246301" cy="341391"/>
            <a:chOff x="0" y="203198"/>
            <a:chExt cx="492600" cy="682780"/>
          </a:xfrm>
        </p:grpSpPr>
        <p:sp>
          <p:nvSpPr>
            <p:cNvPr id="86" name="Cirkel">
              <a:extLst>
                <a:ext uri="{FF2B5EF4-FFF2-40B4-BE49-F238E27FC236}">
                  <a16:creationId xmlns:a16="http://schemas.microsoft.com/office/drawing/2014/main" id="{59C3E17C-286D-51F3-FB25-8DF5683DCC6D}"/>
                </a:ext>
              </a:extLst>
            </p:cNvPr>
            <p:cNvSpPr/>
            <p:nvPr/>
          </p:nvSpPr>
          <p:spPr>
            <a:xfrm>
              <a:off x="22700" y="203198"/>
              <a:ext cx="469900" cy="469901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7" name="VIB">
              <a:extLst>
                <a:ext uri="{FF2B5EF4-FFF2-40B4-BE49-F238E27FC236}">
                  <a16:creationId xmlns:a16="http://schemas.microsoft.com/office/drawing/2014/main" id="{E1694017-2342-E15D-A144-45EEB2C691A1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88" name="Gruppera">
            <a:extLst>
              <a:ext uri="{FF2B5EF4-FFF2-40B4-BE49-F238E27FC236}">
                <a16:creationId xmlns:a16="http://schemas.microsoft.com/office/drawing/2014/main" id="{8744B7F4-1210-8122-5471-F881886CF391}"/>
              </a:ext>
            </a:extLst>
          </p:cNvPr>
          <p:cNvGrpSpPr/>
          <p:nvPr/>
        </p:nvGrpSpPr>
        <p:grpSpPr>
          <a:xfrm>
            <a:off x="10264285" y="2205840"/>
            <a:ext cx="246301" cy="442990"/>
            <a:chOff x="0" y="0"/>
            <a:chExt cx="492600" cy="885978"/>
          </a:xfrm>
        </p:grpSpPr>
        <p:sp>
          <p:nvSpPr>
            <p:cNvPr id="89" name="Cirkel">
              <a:extLst>
                <a:ext uri="{FF2B5EF4-FFF2-40B4-BE49-F238E27FC236}">
                  <a16:creationId xmlns:a16="http://schemas.microsoft.com/office/drawing/2014/main" id="{69BA02DA-1DAB-A82C-7102-399F3D40F707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90" name="VIB">
              <a:extLst>
                <a:ext uri="{FF2B5EF4-FFF2-40B4-BE49-F238E27FC236}">
                  <a16:creationId xmlns:a16="http://schemas.microsoft.com/office/drawing/2014/main" id="{C479F6CF-6B13-9DAB-26AA-A4814490E854}"/>
                </a:ext>
              </a:extLst>
            </p:cNvPr>
            <p:cNvSpPr txBox="1"/>
            <p:nvPr/>
          </p:nvSpPr>
          <p:spPr>
            <a:xfrm>
              <a:off x="0" y="460221"/>
              <a:ext cx="16350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sp>
        <p:nvSpPr>
          <p:cNvPr id="91" name="Cirkel">
            <a:extLst>
              <a:ext uri="{FF2B5EF4-FFF2-40B4-BE49-F238E27FC236}">
                <a16:creationId xmlns:a16="http://schemas.microsoft.com/office/drawing/2014/main" id="{6A8FC795-1DEC-5592-3369-393B3713F17F}"/>
              </a:ext>
            </a:extLst>
          </p:cNvPr>
          <p:cNvSpPr/>
          <p:nvPr/>
        </p:nvSpPr>
        <p:spPr>
          <a:xfrm>
            <a:off x="9185330" y="2330359"/>
            <a:ext cx="234951" cy="23495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grpSp>
        <p:nvGrpSpPr>
          <p:cNvPr id="92" name="Gruppera">
            <a:extLst>
              <a:ext uri="{FF2B5EF4-FFF2-40B4-BE49-F238E27FC236}">
                <a16:creationId xmlns:a16="http://schemas.microsoft.com/office/drawing/2014/main" id="{684569DC-7926-915D-44E5-8C71B485BA38}"/>
              </a:ext>
            </a:extLst>
          </p:cNvPr>
          <p:cNvGrpSpPr/>
          <p:nvPr/>
        </p:nvGrpSpPr>
        <p:grpSpPr>
          <a:xfrm>
            <a:off x="11782842" y="2496917"/>
            <a:ext cx="246301" cy="442990"/>
            <a:chOff x="0" y="0"/>
            <a:chExt cx="492600" cy="885978"/>
          </a:xfrm>
        </p:grpSpPr>
        <p:sp>
          <p:nvSpPr>
            <p:cNvPr id="93" name="Cirkel">
              <a:extLst>
                <a:ext uri="{FF2B5EF4-FFF2-40B4-BE49-F238E27FC236}">
                  <a16:creationId xmlns:a16="http://schemas.microsoft.com/office/drawing/2014/main" id="{E7331C94-3DC0-8733-AA04-FF41CE99F60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4" name="VIB">
              <a:extLst>
                <a:ext uri="{FF2B5EF4-FFF2-40B4-BE49-F238E27FC236}">
                  <a16:creationId xmlns:a16="http://schemas.microsoft.com/office/drawing/2014/main" id="{A54053AA-ECA4-C5D8-E33E-15C87AD9FFEC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95" name="Gruppera">
            <a:extLst>
              <a:ext uri="{FF2B5EF4-FFF2-40B4-BE49-F238E27FC236}">
                <a16:creationId xmlns:a16="http://schemas.microsoft.com/office/drawing/2014/main" id="{BA2C8DA7-C1B3-0607-9ACC-2462553A15C2}"/>
              </a:ext>
            </a:extLst>
          </p:cNvPr>
          <p:cNvGrpSpPr/>
          <p:nvPr/>
        </p:nvGrpSpPr>
        <p:grpSpPr>
          <a:xfrm>
            <a:off x="9343395" y="3343342"/>
            <a:ext cx="246301" cy="442990"/>
            <a:chOff x="0" y="0"/>
            <a:chExt cx="492600" cy="885978"/>
          </a:xfrm>
        </p:grpSpPr>
        <p:sp>
          <p:nvSpPr>
            <p:cNvPr id="96" name="Cirkel">
              <a:extLst>
                <a:ext uri="{FF2B5EF4-FFF2-40B4-BE49-F238E27FC236}">
                  <a16:creationId xmlns:a16="http://schemas.microsoft.com/office/drawing/2014/main" id="{FF8A1AB5-A4A0-5849-8276-84B9079E0D53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97" name="VIB">
              <a:extLst>
                <a:ext uri="{FF2B5EF4-FFF2-40B4-BE49-F238E27FC236}">
                  <a16:creationId xmlns:a16="http://schemas.microsoft.com/office/drawing/2014/main" id="{53984F67-9D08-6F13-2B07-27F56D85BC1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98" name="Gruppera">
            <a:extLst>
              <a:ext uri="{FF2B5EF4-FFF2-40B4-BE49-F238E27FC236}">
                <a16:creationId xmlns:a16="http://schemas.microsoft.com/office/drawing/2014/main" id="{BC39CA5B-19FB-6F56-982E-F267D34C8D62}"/>
              </a:ext>
            </a:extLst>
          </p:cNvPr>
          <p:cNvGrpSpPr/>
          <p:nvPr/>
        </p:nvGrpSpPr>
        <p:grpSpPr>
          <a:xfrm>
            <a:off x="10232843" y="3346341"/>
            <a:ext cx="246301" cy="442990"/>
            <a:chOff x="0" y="0"/>
            <a:chExt cx="492600" cy="885978"/>
          </a:xfrm>
        </p:grpSpPr>
        <p:sp>
          <p:nvSpPr>
            <p:cNvPr id="99" name="Cirkel">
              <a:extLst>
                <a:ext uri="{FF2B5EF4-FFF2-40B4-BE49-F238E27FC236}">
                  <a16:creationId xmlns:a16="http://schemas.microsoft.com/office/drawing/2014/main" id="{94CCDF55-A40B-AF11-C44D-5EB5A4133084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0" name="VIB">
              <a:extLst>
                <a:ext uri="{FF2B5EF4-FFF2-40B4-BE49-F238E27FC236}">
                  <a16:creationId xmlns:a16="http://schemas.microsoft.com/office/drawing/2014/main" id="{D4E11F44-C2AB-10A2-1612-E072DBD1890A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sp>
        <p:nvSpPr>
          <p:cNvPr id="101" name="Cirkel">
            <a:extLst>
              <a:ext uri="{FF2B5EF4-FFF2-40B4-BE49-F238E27FC236}">
                <a16:creationId xmlns:a16="http://schemas.microsoft.com/office/drawing/2014/main" id="{5125DA19-B131-1461-AFC2-98ECB9F05033}"/>
              </a:ext>
            </a:extLst>
          </p:cNvPr>
          <p:cNvSpPr/>
          <p:nvPr/>
        </p:nvSpPr>
        <p:spPr>
          <a:xfrm>
            <a:off x="9534868" y="864739"/>
            <a:ext cx="169358" cy="203707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cxnSp>
        <p:nvCxnSpPr>
          <p:cNvPr id="103" name="Rak pilkoppling 102">
            <a:extLst>
              <a:ext uri="{FF2B5EF4-FFF2-40B4-BE49-F238E27FC236}">
                <a16:creationId xmlns:a16="http://schemas.microsoft.com/office/drawing/2014/main" id="{D35BF2FF-33DD-C131-E899-8F763E590013}"/>
              </a:ext>
            </a:extLst>
          </p:cNvPr>
          <p:cNvCxnSpPr>
            <a:cxnSpLocks/>
          </p:cNvCxnSpPr>
          <p:nvPr/>
        </p:nvCxnSpPr>
        <p:spPr>
          <a:xfrm flipH="1">
            <a:off x="8257592" y="1035598"/>
            <a:ext cx="1269868" cy="1099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pilkoppling 103">
            <a:extLst>
              <a:ext uri="{FF2B5EF4-FFF2-40B4-BE49-F238E27FC236}">
                <a16:creationId xmlns:a16="http://schemas.microsoft.com/office/drawing/2014/main" id="{5A7B3064-6E2C-65E4-F661-2220D6F40DA7}"/>
              </a:ext>
            </a:extLst>
          </p:cNvPr>
          <p:cNvCxnSpPr>
            <a:cxnSpLocks/>
          </p:cNvCxnSpPr>
          <p:nvPr/>
        </p:nvCxnSpPr>
        <p:spPr>
          <a:xfrm flipH="1" flipV="1">
            <a:off x="7982019" y="1511436"/>
            <a:ext cx="598391" cy="992846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k pilkoppling 106">
            <a:extLst>
              <a:ext uri="{FF2B5EF4-FFF2-40B4-BE49-F238E27FC236}">
                <a16:creationId xmlns:a16="http://schemas.microsoft.com/office/drawing/2014/main" id="{31E703DD-03B5-BB20-7116-ACD15C3AFEF6}"/>
              </a:ext>
            </a:extLst>
          </p:cNvPr>
          <p:cNvCxnSpPr>
            <a:cxnSpLocks/>
          </p:cNvCxnSpPr>
          <p:nvPr/>
        </p:nvCxnSpPr>
        <p:spPr>
          <a:xfrm flipH="1">
            <a:off x="10413326" y="2696216"/>
            <a:ext cx="512235" cy="0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k pilkoppling 111">
            <a:extLst>
              <a:ext uri="{FF2B5EF4-FFF2-40B4-BE49-F238E27FC236}">
                <a16:creationId xmlns:a16="http://schemas.microsoft.com/office/drawing/2014/main" id="{8D5162E5-E358-D3E7-1A2C-4B86B254EF23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836065" y="1185921"/>
            <a:ext cx="292696" cy="705514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pilkoppling 114">
            <a:extLst>
              <a:ext uri="{FF2B5EF4-FFF2-40B4-BE49-F238E27FC236}">
                <a16:creationId xmlns:a16="http://schemas.microsoft.com/office/drawing/2014/main" id="{2CCF93AE-E7BA-A2C3-2773-682B7E8675FB}"/>
              </a:ext>
            </a:extLst>
          </p:cNvPr>
          <p:cNvCxnSpPr>
            <a:cxnSpLocks/>
          </p:cNvCxnSpPr>
          <p:nvPr/>
        </p:nvCxnSpPr>
        <p:spPr>
          <a:xfrm flipH="1">
            <a:off x="8837506" y="3595065"/>
            <a:ext cx="470746" cy="21158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pilkoppling 115">
            <a:extLst>
              <a:ext uri="{FF2B5EF4-FFF2-40B4-BE49-F238E27FC236}">
                <a16:creationId xmlns:a16="http://schemas.microsoft.com/office/drawing/2014/main" id="{B99062BB-81C8-7DC0-5642-5A20CAAA9181}"/>
              </a:ext>
            </a:extLst>
          </p:cNvPr>
          <p:cNvCxnSpPr>
            <a:cxnSpLocks/>
          </p:cNvCxnSpPr>
          <p:nvPr/>
        </p:nvCxnSpPr>
        <p:spPr>
          <a:xfrm flipH="1">
            <a:off x="10097141" y="3604396"/>
            <a:ext cx="470746" cy="21158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pilkoppling 116">
            <a:extLst>
              <a:ext uri="{FF2B5EF4-FFF2-40B4-BE49-F238E27FC236}">
                <a16:creationId xmlns:a16="http://schemas.microsoft.com/office/drawing/2014/main" id="{9A7A2071-006B-AA29-9E89-8B254150C2DC}"/>
              </a:ext>
            </a:extLst>
          </p:cNvPr>
          <p:cNvCxnSpPr>
            <a:cxnSpLocks/>
          </p:cNvCxnSpPr>
          <p:nvPr/>
        </p:nvCxnSpPr>
        <p:spPr>
          <a:xfrm flipH="1" flipV="1">
            <a:off x="8088948" y="2592194"/>
            <a:ext cx="643862" cy="736292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ak pilkoppling 126">
            <a:extLst>
              <a:ext uri="{FF2B5EF4-FFF2-40B4-BE49-F238E27FC236}">
                <a16:creationId xmlns:a16="http://schemas.microsoft.com/office/drawing/2014/main" id="{E04F5220-74FC-7438-4C1E-82F9B6D48B62}"/>
              </a:ext>
            </a:extLst>
          </p:cNvPr>
          <p:cNvCxnSpPr>
            <a:cxnSpLocks/>
          </p:cNvCxnSpPr>
          <p:nvPr/>
        </p:nvCxnSpPr>
        <p:spPr>
          <a:xfrm flipH="1" flipV="1">
            <a:off x="9342933" y="1710575"/>
            <a:ext cx="640806" cy="24934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rubrik 2">
            <a:extLst>
              <a:ext uri="{FF2B5EF4-FFF2-40B4-BE49-F238E27FC236}">
                <a16:creationId xmlns:a16="http://schemas.microsoft.com/office/drawing/2014/main" id="{11AA2D7A-1CCE-F118-B9DD-03B953F472F3}"/>
              </a:ext>
            </a:extLst>
          </p:cNvPr>
          <p:cNvSpPr txBox="1">
            <a:spLocks/>
          </p:cNvSpPr>
          <p:nvPr/>
        </p:nvSpPr>
        <p:spPr>
          <a:xfrm>
            <a:off x="327404" y="2133788"/>
            <a:ext cx="2482063" cy="5234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Målvakt</a:t>
            </a:r>
            <a:br>
              <a:rPr lang="sv-SE" sz="2000" b="1" dirty="0"/>
            </a:br>
            <a:r>
              <a:rPr lang="sv-SE" sz="2000" dirty="0"/>
              <a:t>Hög utgångsposition</a:t>
            </a:r>
            <a:br>
              <a:rPr lang="sv-SE" sz="2000" dirty="0"/>
            </a:br>
            <a:endParaRPr lang="sv-S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Backlinje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Uppflyttning/överflyttning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Mittfältet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Markering, understöd och täcka ytor</a:t>
            </a:r>
            <a:br>
              <a:rPr lang="sv-SE" sz="2000" dirty="0"/>
            </a:br>
            <a:r>
              <a:rPr lang="sv-SE" sz="2000" b="1" dirty="0"/>
              <a:t>Forward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/>
              <a:t>Press, understöd och täcka ytor. </a:t>
            </a:r>
            <a:r>
              <a:rPr lang="sv-SE" sz="2000" dirty="0" err="1"/>
              <a:t>Förhinda</a:t>
            </a:r>
            <a:r>
              <a:rPr lang="sv-SE" sz="2000" dirty="0"/>
              <a:t> spel till målvakt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985001FC-EF03-EFA6-E51B-CE6DC013CD3B}"/>
              </a:ext>
            </a:extLst>
          </p:cNvPr>
          <p:cNvSpPr/>
          <p:nvPr/>
        </p:nvSpPr>
        <p:spPr>
          <a:xfrm>
            <a:off x="8502752" y="2543686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9D606662-5533-F3D7-3DC1-B0AEF10CC8E9}"/>
              </a:ext>
            </a:extLst>
          </p:cNvPr>
          <p:cNvSpPr/>
          <p:nvPr/>
        </p:nvSpPr>
        <p:spPr>
          <a:xfrm>
            <a:off x="8607465" y="3328486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1BA44BAB-90DB-B012-664A-185F88D39D35}"/>
              </a:ext>
            </a:extLst>
          </p:cNvPr>
          <p:cNvCxnSpPr>
            <a:cxnSpLocks/>
          </p:cNvCxnSpPr>
          <p:nvPr/>
        </p:nvCxnSpPr>
        <p:spPr>
          <a:xfrm flipH="1">
            <a:off x="9512423" y="3570179"/>
            <a:ext cx="470746" cy="21158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0">
            <a:extLst>
              <a:ext uri="{FF2B5EF4-FFF2-40B4-BE49-F238E27FC236}">
                <a16:creationId xmlns:a16="http://schemas.microsoft.com/office/drawing/2014/main" id="{E984D488-E515-9F91-314D-5D57ED6CAD90}"/>
              </a:ext>
            </a:extLst>
          </p:cNvPr>
          <p:cNvSpPr/>
          <p:nvPr/>
        </p:nvSpPr>
        <p:spPr>
          <a:xfrm>
            <a:off x="9261652" y="3479852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19F2506A-4B81-B832-2BC4-724E0C32B882}"/>
              </a:ext>
            </a:extLst>
          </p:cNvPr>
          <p:cNvSpPr/>
          <p:nvPr/>
        </p:nvSpPr>
        <p:spPr>
          <a:xfrm>
            <a:off x="9905458" y="3405209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40">
            <a:extLst>
              <a:ext uri="{FF2B5EF4-FFF2-40B4-BE49-F238E27FC236}">
                <a16:creationId xmlns:a16="http://schemas.microsoft.com/office/drawing/2014/main" id="{7AE6CA8C-0D02-7E0C-06BD-F8A58103A11E}"/>
              </a:ext>
            </a:extLst>
          </p:cNvPr>
          <p:cNvSpPr/>
          <p:nvPr/>
        </p:nvSpPr>
        <p:spPr>
          <a:xfrm>
            <a:off x="10670565" y="3442533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40">
            <a:extLst>
              <a:ext uri="{FF2B5EF4-FFF2-40B4-BE49-F238E27FC236}">
                <a16:creationId xmlns:a16="http://schemas.microsoft.com/office/drawing/2014/main" id="{D469690B-6DCA-6806-3D3B-38C139B654BC}"/>
              </a:ext>
            </a:extLst>
          </p:cNvPr>
          <p:cNvSpPr/>
          <p:nvPr/>
        </p:nvSpPr>
        <p:spPr>
          <a:xfrm>
            <a:off x="10913165" y="2584114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40">
            <a:extLst>
              <a:ext uri="{FF2B5EF4-FFF2-40B4-BE49-F238E27FC236}">
                <a16:creationId xmlns:a16="http://schemas.microsoft.com/office/drawing/2014/main" id="{1660FBBB-56EC-2A09-E75C-6E94D9D0733B}"/>
              </a:ext>
            </a:extLst>
          </p:cNvPr>
          <p:cNvSpPr/>
          <p:nvPr/>
        </p:nvSpPr>
        <p:spPr>
          <a:xfrm>
            <a:off x="10057856" y="2568562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40">
            <a:extLst>
              <a:ext uri="{FF2B5EF4-FFF2-40B4-BE49-F238E27FC236}">
                <a16:creationId xmlns:a16="http://schemas.microsoft.com/office/drawing/2014/main" id="{0954204C-C3F1-631D-1C9D-580FBCA7BB84}"/>
              </a:ext>
            </a:extLst>
          </p:cNvPr>
          <p:cNvSpPr/>
          <p:nvPr/>
        </p:nvSpPr>
        <p:spPr>
          <a:xfrm>
            <a:off x="9274085" y="2605883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D0D8E0F3-E4DD-A9D4-EF13-03124B57E03C}"/>
              </a:ext>
            </a:extLst>
          </p:cNvPr>
          <p:cNvCxnSpPr>
            <a:cxnSpLocks/>
          </p:cNvCxnSpPr>
          <p:nvPr/>
        </p:nvCxnSpPr>
        <p:spPr>
          <a:xfrm flipH="1">
            <a:off x="9674154" y="2686880"/>
            <a:ext cx="470746" cy="21158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DA864E7B-1F7A-7DC6-3DED-98F8354EF7FB}"/>
              </a:ext>
            </a:extLst>
          </p:cNvPr>
          <p:cNvCxnSpPr>
            <a:cxnSpLocks/>
          </p:cNvCxnSpPr>
          <p:nvPr/>
        </p:nvCxnSpPr>
        <p:spPr>
          <a:xfrm flipH="1">
            <a:off x="8871716" y="2696214"/>
            <a:ext cx="470746" cy="21158"/>
          </a:xfrm>
          <a:prstGeom prst="straightConnector1">
            <a:avLst/>
          </a:prstGeom>
          <a:ln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0">
            <a:extLst>
              <a:ext uri="{FF2B5EF4-FFF2-40B4-BE49-F238E27FC236}">
                <a16:creationId xmlns:a16="http://schemas.microsoft.com/office/drawing/2014/main" id="{C77F37D0-D720-EB78-64F2-DACAED16EF81}"/>
              </a:ext>
            </a:extLst>
          </p:cNvPr>
          <p:cNvSpPr/>
          <p:nvPr/>
        </p:nvSpPr>
        <p:spPr>
          <a:xfrm>
            <a:off x="9014461" y="1891435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40">
            <a:extLst>
              <a:ext uri="{FF2B5EF4-FFF2-40B4-BE49-F238E27FC236}">
                <a16:creationId xmlns:a16="http://schemas.microsoft.com/office/drawing/2014/main" id="{BFD48A50-9011-CBB5-09F1-276C1D21153D}"/>
              </a:ext>
            </a:extLst>
          </p:cNvPr>
          <p:cNvSpPr/>
          <p:nvPr/>
        </p:nvSpPr>
        <p:spPr>
          <a:xfrm>
            <a:off x="9964553" y="1616834"/>
            <a:ext cx="228600" cy="2286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17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284A-E915-2EEA-D4C2-BC68E22AB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15967-DD1F-5B26-D367-3CEEA01BB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Formation försvarsspel</a:t>
            </a:r>
            <a:br>
              <a:rPr lang="sv-SE" dirty="0"/>
            </a:br>
            <a:r>
              <a:rPr lang="sv-SE" sz="2000" dirty="0"/>
              <a:t>Förhindra speluppbyggnad långt ner i planen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9D6A7C-3BC7-85A0-D716-7DB5B0D335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000" y="1976438"/>
            <a:ext cx="7081520" cy="470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1-4-1-4-1</a:t>
            </a:r>
            <a:br>
              <a:rPr lang="sv-SE" sz="2000" dirty="0"/>
            </a:br>
            <a:r>
              <a:rPr lang="sv-SE" sz="2000" dirty="0"/>
              <a:t>Vi försvarar i 3 korridorer.</a:t>
            </a:r>
            <a:br>
              <a:rPr lang="sv-SE" sz="2000" dirty="0"/>
            </a:br>
            <a:r>
              <a:rPr lang="sv-SE" sz="2000" dirty="0"/>
              <a:t>Ena DCMF blir balansspelare mellan backlinjen och mittfältet.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Vi ska ha ett kompakt försvarsspel och göra uppflyttningar, nerflyttningar och överflyttningar kollektivt.</a:t>
            </a:r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442B8A7A-ACAE-345D-D921-AC61C9768F12}"/>
              </a:ext>
            </a:extLst>
          </p:cNvPr>
          <p:cNvSpPr/>
          <p:nvPr/>
        </p:nvSpPr>
        <p:spPr>
          <a:xfrm>
            <a:off x="9738403" y="5906557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40">
            <a:extLst>
              <a:ext uri="{FF2B5EF4-FFF2-40B4-BE49-F238E27FC236}">
                <a16:creationId xmlns:a16="http://schemas.microsoft.com/office/drawing/2014/main" id="{E458DB78-93CB-44E7-8065-E1671679F9F1}"/>
              </a:ext>
            </a:extLst>
          </p:cNvPr>
          <p:cNvSpPr/>
          <p:nvPr/>
        </p:nvSpPr>
        <p:spPr>
          <a:xfrm>
            <a:off x="10811101" y="452437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450E8CA7-68B0-A569-8C12-2A77C18F81F6}"/>
              </a:ext>
            </a:extLst>
          </p:cNvPr>
          <p:cNvSpPr/>
          <p:nvPr/>
        </p:nvSpPr>
        <p:spPr>
          <a:xfrm>
            <a:off x="8689964" y="457683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40">
            <a:extLst>
              <a:ext uri="{FF2B5EF4-FFF2-40B4-BE49-F238E27FC236}">
                <a16:creationId xmlns:a16="http://schemas.microsoft.com/office/drawing/2014/main" id="{49D0B2E7-2321-64B8-298F-8566E30AFB19}"/>
              </a:ext>
            </a:extLst>
          </p:cNvPr>
          <p:cNvSpPr/>
          <p:nvPr/>
        </p:nvSpPr>
        <p:spPr>
          <a:xfrm>
            <a:off x="9765685" y="481862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26707FCA-42D4-F3D0-3461-14732202DE0C}"/>
              </a:ext>
            </a:extLst>
          </p:cNvPr>
          <p:cNvSpPr/>
          <p:nvPr/>
        </p:nvSpPr>
        <p:spPr>
          <a:xfrm>
            <a:off x="10100565" y="452437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E9C5A4D1-4E43-C609-93A6-A3BAE10B9914}"/>
              </a:ext>
            </a:extLst>
          </p:cNvPr>
          <p:cNvSpPr/>
          <p:nvPr/>
        </p:nvSpPr>
        <p:spPr>
          <a:xfrm>
            <a:off x="9702523" y="394997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B8E7B471-D9C5-EF02-9C0D-6BCA72D29BA2}"/>
              </a:ext>
            </a:extLst>
          </p:cNvPr>
          <p:cNvSpPr/>
          <p:nvPr/>
        </p:nvSpPr>
        <p:spPr>
          <a:xfrm>
            <a:off x="9412404" y="452437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40">
            <a:extLst>
              <a:ext uri="{FF2B5EF4-FFF2-40B4-BE49-F238E27FC236}">
                <a16:creationId xmlns:a16="http://schemas.microsoft.com/office/drawing/2014/main" id="{06C5CC63-3B3B-2473-DB21-9A3CE59772CC}"/>
              </a:ext>
            </a:extLst>
          </p:cNvPr>
          <p:cNvSpPr/>
          <p:nvPr/>
        </p:nvSpPr>
        <p:spPr>
          <a:xfrm>
            <a:off x="9358909" y="522440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40">
            <a:extLst>
              <a:ext uri="{FF2B5EF4-FFF2-40B4-BE49-F238E27FC236}">
                <a16:creationId xmlns:a16="http://schemas.microsoft.com/office/drawing/2014/main" id="{ECDBF269-E76A-2D80-4C85-599B047E54A2}"/>
              </a:ext>
            </a:extLst>
          </p:cNvPr>
          <p:cNvSpPr/>
          <p:nvPr/>
        </p:nvSpPr>
        <p:spPr>
          <a:xfrm>
            <a:off x="8754530" y="515442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40">
            <a:extLst>
              <a:ext uri="{FF2B5EF4-FFF2-40B4-BE49-F238E27FC236}">
                <a16:creationId xmlns:a16="http://schemas.microsoft.com/office/drawing/2014/main" id="{81CF17FE-694F-F326-F950-EE43DE01296A}"/>
              </a:ext>
            </a:extLst>
          </p:cNvPr>
          <p:cNvSpPr/>
          <p:nvPr/>
        </p:nvSpPr>
        <p:spPr>
          <a:xfrm>
            <a:off x="10728199" y="511325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48D4FDC1-89D8-2E70-7EE2-61B44E0602B3}"/>
              </a:ext>
            </a:extLst>
          </p:cNvPr>
          <p:cNvSpPr/>
          <p:nvPr/>
        </p:nvSpPr>
        <p:spPr>
          <a:xfrm>
            <a:off x="10147564" y="522823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497368D-3CFE-800C-5F4E-BF8A12D70F8D}"/>
              </a:ext>
            </a:extLst>
          </p:cNvPr>
          <p:cNvCxnSpPr>
            <a:cxnSpLocks/>
          </p:cNvCxnSpPr>
          <p:nvPr/>
        </p:nvCxnSpPr>
        <p:spPr>
          <a:xfrm>
            <a:off x="8642575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C3262BEC-BC8A-51D0-5104-83A6467E6196}"/>
              </a:ext>
            </a:extLst>
          </p:cNvPr>
          <p:cNvCxnSpPr>
            <a:cxnSpLocks/>
          </p:cNvCxnSpPr>
          <p:nvPr/>
        </p:nvCxnSpPr>
        <p:spPr>
          <a:xfrm>
            <a:off x="9298827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BE41F227-D2EA-2E7A-3FEC-70EAED3CC470}"/>
              </a:ext>
            </a:extLst>
          </p:cNvPr>
          <p:cNvCxnSpPr>
            <a:cxnSpLocks/>
          </p:cNvCxnSpPr>
          <p:nvPr/>
        </p:nvCxnSpPr>
        <p:spPr>
          <a:xfrm>
            <a:off x="10437168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6A79006D-AD17-65F7-9B83-FBF886B2761A}"/>
              </a:ext>
            </a:extLst>
          </p:cNvPr>
          <p:cNvCxnSpPr>
            <a:cxnSpLocks/>
          </p:cNvCxnSpPr>
          <p:nvPr/>
        </p:nvCxnSpPr>
        <p:spPr>
          <a:xfrm>
            <a:off x="11080979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DBD58BFA-77D9-5706-9C88-538D94BBF7C7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C9346A51-AF5D-4573-8F1D-F6ED4C9C471F}"/>
              </a:ext>
            </a:extLst>
          </p:cNvPr>
          <p:cNvSpPr txBox="1">
            <a:spLocks/>
          </p:cNvSpPr>
          <p:nvPr/>
        </p:nvSpPr>
        <p:spPr>
          <a:xfrm>
            <a:off x="6209092" y="1465012"/>
            <a:ext cx="5342827" cy="501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Förhindra och rädda avslut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dirty="0">
                <a:solidFill>
                  <a:schemeClr val="tx1"/>
                </a:solidFill>
              </a:rPr>
              <a:t>	- Press på bollhållare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Täcka ytor för att förhindra spel igenom lagdelar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Markering</a:t>
            </a:r>
            <a:endParaRPr lang="sv-SE" sz="1600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B20B7E8-8AB0-4C05-B2EF-F09BBBE2223C}"/>
              </a:ext>
            </a:extLst>
          </p:cNvPr>
          <p:cNvSpPr txBox="1">
            <a:spLocks/>
          </p:cNvSpPr>
          <p:nvPr/>
        </p:nvSpPr>
        <p:spPr>
          <a:xfrm>
            <a:off x="508000" y="1465012"/>
            <a:ext cx="5342827" cy="5017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Förhindra speluppbyggnad egen planhalva</a:t>
            </a:r>
          </a:p>
          <a:p>
            <a:pPr marL="223234" indent="0">
              <a:buNone/>
            </a:pPr>
            <a:r>
              <a:rPr lang="sv-SE" sz="1600" dirty="0" err="1">
                <a:solidFill>
                  <a:schemeClr val="tx1"/>
                </a:solidFill>
              </a:rPr>
              <a:t>Mv</a:t>
            </a:r>
            <a:r>
              <a:rPr lang="sv-SE" sz="1600" dirty="0">
                <a:solidFill>
                  <a:schemeClr val="tx1"/>
                </a:solidFill>
              </a:rPr>
              <a:t>:  	- </a:t>
            </a:r>
            <a:r>
              <a:rPr lang="sv-SE" sz="1600" dirty="0"/>
              <a:t>Bra </a:t>
            </a:r>
            <a:r>
              <a:rPr lang="sv-SE" sz="1600" dirty="0">
                <a:solidFill>
                  <a:schemeClr val="tx1"/>
                </a:solidFill>
              </a:rPr>
              <a:t>position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Kommunicera med spelarna framför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MB:  	- Täcka ytor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Styra försvarslinjen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9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YB:	- Markera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Understöd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Överflyttning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CMF	- Täcka ytor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Markera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Överflyttning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/>
            </a:br>
            <a:r>
              <a:rPr lang="sv-SE" sz="1600" dirty="0">
                <a:solidFill>
                  <a:schemeClr val="tx1"/>
                </a:solidFill>
              </a:rPr>
              <a:t>YM	- Pressa bollhållare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Täcka ytor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Understöd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 err="1">
                <a:solidFill>
                  <a:schemeClr val="tx1"/>
                </a:solidFill>
              </a:rPr>
              <a:t>Fw</a:t>
            </a:r>
            <a:r>
              <a:rPr lang="sv-SE" sz="1600" dirty="0">
                <a:solidFill>
                  <a:schemeClr val="tx1"/>
                </a:solidFill>
              </a:rPr>
              <a:t>	- Pressa bollhållare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Understöd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CF9C831-4E08-4372-9DA8-CF741F24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98066"/>
            <a:ext cx="10800080" cy="985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sv-SE" sz="4400" b="1" dirty="0">
                <a:latin typeface="+mn-lt"/>
              </a:rPr>
              <a:t>Spelarnas roller: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B038AC-34FC-1D15-FC1C-7CF8F863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252" y="2501735"/>
            <a:ext cx="2830884" cy="41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3E40B1CB-BB08-63F4-587F-7418AFF74B39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BF03640-03BA-B517-3376-B79F9498B31A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C3E8AF9-DAC7-5557-00B7-014050577AB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DAEFE19-D8B0-DD11-FECC-DF20F98496BC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69C16BF-22FC-BA50-03DD-64F97AFD79F6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ubrik 1">
            <a:extLst>
              <a:ext uri="{FF2B5EF4-FFF2-40B4-BE49-F238E27FC236}">
                <a16:creationId xmlns:a16="http://schemas.microsoft.com/office/drawing/2014/main" id="{3BACF61B-067B-A8E9-1931-D1ECB85481EF}"/>
              </a:ext>
            </a:extLst>
          </p:cNvPr>
          <p:cNvSpPr txBox="1">
            <a:spLocks/>
          </p:cNvSpPr>
          <p:nvPr/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Arbetssätt förhindra komma till avslut och göra mål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27C99C2-2B4A-0A30-3738-A950A474144C}"/>
              </a:ext>
            </a:extLst>
          </p:cNvPr>
          <p:cNvSpPr txBox="1">
            <a:spLocks/>
          </p:cNvSpPr>
          <p:nvPr/>
        </p:nvSpPr>
        <p:spPr>
          <a:xfrm>
            <a:off x="222246" y="2101243"/>
            <a:ext cx="7353632" cy="3422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234" indent="0">
              <a:buFont typeface="Arial" panose="020B0604020202020204" pitchFamily="34" charset="0"/>
              <a:buNone/>
            </a:pPr>
            <a:r>
              <a:rPr lang="sv-SE" sz="1800" dirty="0"/>
              <a:t>I den sista tredjedelen så är det markeringsförsvar som gäller.</a:t>
            </a:r>
            <a:br>
              <a:rPr lang="sv-SE" sz="1800" dirty="0"/>
            </a:br>
            <a:br>
              <a:rPr lang="sv-SE" sz="1800" dirty="0"/>
            </a:br>
            <a:r>
              <a:rPr lang="sv-SE" sz="1800" dirty="0"/>
              <a:t>• Förhindra att bollen når motståndare i Golden </a:t>
            </a:r>
            <a:r>
              <a:rPr lang="sv-SE" sz="1800" dirty="0" err="1"/>
              <a:t>Zone</a:t>
            </a:r>
            <a:endParaRPr lang="sv-SE" sz="1800" dirty="0"/>
          </a:p>
          <a:p>
            <a:pPr marL="223234" indent="0">
              <a:buFont typeface="Arial" panose="020B0604020202020204" pitchFamily="34" charset="0"/>
              <a:buNone/>
            </a:pPr>
            <a:r>
              <a:rPr lang="sv-SE" sz="1800" dirty="0"/>
              <a:t>• Förhindra att bollhållare tar sig in i Golden </a:t>
            </a:r>
            <a:r>
              <a:rPr lang="sv-SE" sz="1800" dirty="0" err="1"/>
              <a:t>Zone</a:t>
            </a:r>
            <a:r>
              <a:rPr lang="sv-SE" sz="1800" dirty="0"/>
              <a:t> </a:t>
            </a:r>
            <a:br>
              <a:rPr lang="sv-SE" sz="1800" dirty="0"/>
            </a:br>
            <a:r>
              <a:rPr lang="sv-SE" sz="1800" dirty="0"/>
              <a:t>   genom att styra spelare ut mot kant</a:t>
            </a:r>
          </a:p>
          <a:p>
            <a:pPr marL="223234" indent="0">
              <a:buFont typeface="Arial" panose="020B0604020202020204" pitchFamily="34" charset="0"/>
              <a:buNone/>
            </a:pPr>
            <a:r>
              <a:rPr lang="sv-SE" sz="1800" dirty="0"/>
              <a:t>• Vi vill jobba ovanför vår straffområdeslinje när bollhållare är i Spelyta 2 </a:t>
            </a:r>
          </a:p>
          <a:p>
            <a:pPr marL="223234" indent="0">
              <a:buFont typeface="Arial" panose="020B0604020202020204" pitchFamily="34" charset="0"/>
              <a:buNone/>
            </a:pPr>
            <a:r>
              <a:rPr lang="sv-SE" sz="1800" dirty="0"/>
              <a:t>• Avslut – Skyddar målet tillsammans, täcka skottyta och blockera skott</a:t>
            </a:r>
          </a:p>
          <a:p>
            <a:pPr marL="223234" indent="0">
              <a:buFont typeface="Arial" panose="020B0604020202020204" pitchFamily="34" charset="0"/>
              <a:buNone/>
            </a:pPr>
            <a:r>
              <a:rPr lang="sv-SE" sz="1800" dirty="0"/>
              <a:t>• Minst två backar i central korridor </a:t>
            </a:r>
          </a:p>
        </p:txBody>
      </p:sp>
      <p:grpSp>
        <p:nvGrpSpPr>
          <p:cNvPr id="7" name="Gruppera">
            <a:extLst>
              <a:ext uri="{FF2B5EF4-FFF2-40B4-BE49-F238E27FC236}">
                <a16:creationId xmlns:a16="http://schemas.microsoft.com/office/drawing/2014/main" id="{81AD59BE-0C60-C986-2456-5484BBA3C2E8}"/>
              </a:ext>
            </a:extLst>
          </p:cNvPr>
          <p:cNvGrpSpPr/>
          <p:nvPr/>
        </p:nvGrpSpPr>
        <p:grpSpPr>
          <a:xfrm>
            <a:off x="8094668" y="4934484"/>
            <a:ext cx="246301" cy="442990"/>
            <a:chOff x="0" y="0"/>
            <a:chExt cx="492600" cy="885978"/>
          </a:xfrm>
        </p:grpSpPr>
        <p:sp>
          <p:nvSpPr>
            <p:cNvPr id="8" name="Cirkel">
              <a:extLst>
                <a:ext uri="{FF2B5EF4-FFF2-40B4-BE49-F238E27FC236}">
                  <a16:creationId xmlns:a16="http://schemas.microsoft.com/office/drawing/2014/main" id="{1ECAAAF3-C3E9-90C7-EAA2-17732976589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VIB">
              <a:extLst>
                <a:ext uri="{FF2B5EF4-FFF2-40B4-BE49-F238E27FC236}">
                  <a16:creationId xmlns:a16="http://schemas.microsoft.com/office/drawing/2014/main" id="{16F5059C-3CF5-A5FB-177F-93456AD001A8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sp>
        <p:nvSpPr>
          <p:cNvPr id="10" name="Cirkel">
            <a:extLst>
              <a:ext uri="{FF2B5EF4-FFF2-40B4-BE49-F238E27FC236}">
                <a16:creationId xmlns:a16="http://schemas.microsoft.com/office/drawing/2014/main" id="{0148D060-911B-FD96-013A-B19913FF12A1}"/>
              </a:ext>
            </a:extLst>
          </p:cNvPr>
          <p:cNvSpPr/>
          <p:nvPr/>
        </p:nvSpPr>
        <p:spPr>
          <a:xfrm>
            <a:off x="7862861" y="4708500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" name="Cirkel">
            <a:extLst>
              <a:ext uri="{FF2B5EF4-FFF2-40B4-BE49-F238E27FC236}">
                <a16:creationId xmlns:a16="http://schemas.microsoft.com/office/drawing/2014/main" id="{4C376F3E-90B3-CA4B-1AA3-A8A991EDFCD1}"/>
              </a:ext>
            </a:extLst>
          </p:cNvPr>
          <p:cNvSpPr/>
          <p:nvPr/>
        </p:nvSpPr>
        <p:spPr>
          <a:xfrm>
            <a:off x="8258393" y="3433729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2" name="Cirkel">
            <a:extLst>
              <a:ext uri="{FF2B5EF4-FFF2-40B4-BE49-F238E27FC236}">
                <a16:creationId xmlns:a16="http://schemas.microsoft.com/office/drawing/2014/main" id="{4CEA9CAC-2D51-6FF8-4939-9758A828491B}"/>
              </a:ext>
            </a:extLst>
          </p:cNvPr>
          <p:cNvSpPr/>
          <p:nvPr/>
        </p:nvSpPr>
        <p:spPr>
          <a:xfrm>
            <a:off x="9518793" y="3034175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Cirkel">
            <a:extLst>
              <a:ext uri="{FF2B5EF4-FFF2-40B4-BE49-F238E27FC236}">
                <a16:creationId xmlns:a16="http://schemas.microsoft.com/office/drawing/2014/main" id="{E2ADB5AC-C107-2024-D578-EB90835FEE56}"/>
              </a:ext>
            </a:extLst>
          </p:cNvPr>
          <p:cNvSpPr/>
          <p:nvPr/>
        </p:nvSpPr>
        <p:spPr>
          <a:xfrm>
            <a:off x="10502979" y="3133969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4" name="Cirkel">
            <a:extLst>
              <a:ext uri="{FF2B5EF4-FFF2-40B4-BE49-F238E27FC236}">
                <a16:creationId xmlns:a16="http://schemas.microsoft.com/office/drawing/2014/main" id="{61BB1495-88AB-3E8D-C724-D61E4803B9F6}"/>
              </a:ext>
            </a:extLst>
          </p:cNvPr>
          <p:cNvSpPr/>
          <p:nvPr/>
        </p:nvSpPr>
        <p:spPr>
          <a:xfrm>
            <a:off x="9009842" y="4028129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5" name="Cirkel">
            <a:extLst>
              <a:ext uri="{FF2B5EF4-FFF2-40B4-BE49-F238E27FC236}">
                <a16:creationId xmlns:a16="http://schemas.microsoft.com/office/drawing/2014/main" id="{AAB549D2-488C-4AE8-4D2D-2C7DC1139B7F}"/>
              </a:ext>
            </a:extLst>
          </p:cNvPr>
          <p:cNvSpPr/>
          <p:nvPr/>
        </p:nvSpPr>
        <p:spPr>
          <a:xfrm>
            <a:off x="10064943" y="4007229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1" name="Cirkel">
            <a:extLst>
              <a:ext uri="{FF2B5EF4-FFF2-40B4-BE49-F238E27FC236}">
                <a16:creationId xmlns:a16="http://schemas.microsoft.com/office/drawing/2014/main" id="{23C838B3-6D9E-5BF2-4063-4ED855594F60}"/>
              </a:ext>
            </a:extLst>
          </p:cNvPr>
          <p:cNvSpPr/>
          <p:nvPr/>
        </p:nvSpPr>
        <p:spPr>
          <a:xfrm>
            <a:off x="10976170" y="4332853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2" name="Cirkel">
            <a:extLst>
              <a:ext uri="{FF2B5EF4-FFF2-40B4-BE49-F238E27FC236}">
                <a16:creationId xmlns:a16="http://schemas.microsoft.com/office/drawing/2014/main" id="{6B869287-0D2C-00A9-E75E-4F3FE4A348C5}"/>
              </a:ext>
            </a:extLst>
          </p:cNvPr>
          <p:cNvSpPr/>
          <p:nvPr/>
        </p:nvSpPr>
        <p:spPr>
          <a:xfrm>
            <a:off x="9954097" y="4964611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8" name="Cirkel">
            <a:extLst>
              <a:ext uri="{FF2B5EF4-FFF2-40B4-BE49-F238E27FC236}">
                <a16:creationId xmlns:a16="http://schemas.microsoft.com/office/drawing/2014/main" id="{D0384B34-982F-D55D-82E1-E3E96065C81E}"/>
              </a:ext>
            </a:extLst>
          </p:cNvPr>
          <p:cNvSpPr/>
          <p:nvPr/>
        </p:nvSpPr>
        <p:spPr>
          <a:xfrm>
            <a:off x="9025395" y="4943451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0" name="Cirkel">
            <a:extLst>
              <a:ext uri="{FF2B5EF4-FFF2-40B4-BE49-F238E27FC236}">
                <a16:creationId xmlns:a16="http://schemas.microsoft.com/office/drawing/2014/main" id="{BB616004-FF99-2836-2A9B-001C961F202B}"/>
              </a:ext>
            </a:extLst>
          </p:cNvPr>
          <p:cNvSpPr/>
          <p:nvPr/>
        </p:nvSpPr>
        <p:spPr>
          <a:xfrm>
            <a:off x="8971777" y="2860844"/>
            <a:ext cx="234951" cy="234951"/>
          </a:xfrm>
          <a:prstGeom prst="ellipse">
            <a:avLst/>
          </a:prstGeom>
          <a:solidFill>
            <a:srgbClr val="BB232A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92" name="Gruppera">
            <a:extLst>
              <a:ext uri="{FF2B5EF4-FFF2-40B4-BE49-F238E27FC236}">
                <a16:creationId xmlns:a16="http://schemas.microsoft.com/office/drawing/2014/main" id="{4000C3D7-A472-C1C5-CB32-36757601F97B}"/>
              </a:ext>
            </a:extLst>
          </p:cNvPr>
          <p:cNvGrpSpPr/>
          <p:nvPr/>
        </p:nvGrpSpPr>
        <p:grpSpPr>
          <a:xfrm>
            <a:off x="9418223" y="5193532"/>
            <a:ext cx="246301" cy="442990"/>
            <a:chOff x="0" y="0"/>
            <a:chExt cx="492600" cy="885978"/>
          </a:xfrm>
        </p:grpSpPr>
        <p:sp>
          <p:nvSpPr>
            <p:cNvPr id="94" name="Cirkel">
              <a:extLst>
                <a:ext uri="{FF2B5EF4-FFF2-40B4-BE49-F238E27FC236}">
                  <a16:creationId xmlns:a16="http://schemas.microsoft.com/office/drawing/2014/main" id="{3D0D11A3-C9D9-9848-1A51-BAC068DFBDE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95" name="VIB">
              <a:extLst>
                <a:ext uri="{FF2B5EF4-FFF2-40B4-BE49-F238E27FC236}">
                  <a16:creationId xmlns:a16="http://schemas.microsoft.com/office/drawing/2014/main" id="{D127D771-02E2-FCC7-8C0B-F1B1C866A0CE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97" name="Gruppera">
            <a:extLst>
              <a:ext uri="{FF2B5EF4-FFF2-40B4-BE49-F238E27FC236}">
                <a16:creationId xmlns:a16="http://schemas.microsoft.com/office/drawing/2014/main" id="{E7EB4E67-A443-9689-3776-F97F6BBF8533}"/>
              </a:ext>
            </a:extLst>
          </p:cNvPr>
          <p:cNvGrpSpPr/>
          <p:nvPr/>
        </p:nvGrpSpPr>
        <p:grpSpPr>
          <a:xfrm>
            <a:off x="9901602" y="5177724"/>
            <a:ext cx="246301" cy="442990"/>
            <a:chOff x="0" y="0"/>
            <a:chExt cx="492600" cy="885978"/>
          </a:xfrm>
        </p:grpSpPr>
        <p:sp>
          <p:nvSpPr>
            <p:cNvPr id="98" name="Cirkel">
              <a:extLst>
                <a:ext uri="{FF2B5EF4-FFF2-40B4-BE49-F238E27FC236}">
                  <a16:creationId xmlns:a16="http://schemas.microsoft.com/office/drawing/2014/main" id="{E94B9537-86E6-1CFA-AC93-7186003EECD8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9" name="VIB">
              <a:extLst>
                <a:ext uri="{FF2B5EF4-FFF2-40B4-BE49-F238E27FC236}">
                  <a16:creationId xmlns:a16="http://schemas.microsoft.com/office/drawing/2014/main" id="{42D0F378-CF6B-2871-F706-E7E4656BEA5E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00" name="Gruppera">
            <a:extLst>
              <a:ext uri="{FF2B5EF4-FFF2-40B4-BE49-F238E27FC236}">
                <a16:creationId xmlns:a16="http://schemas.microsoft.com/office/drawing/2014/main" id="{C6A9F6BE-C2E5-B8D6-F517-D61B1E68F725}"/>
              </a:ext>
            </a:extLst>
          </p:cNvPr>
          <p:cNvGrpSpPr/>
          <p:nvPr/>
        </p:nvGrpSpPr>
        <p:grpSpPr>
          <a:xfrm>
            <a:off x="9223093" y="4672972"/>
            <a:ext cx="246301" cy="442990"/>
            <a:chOff x="0" y="0"/>
            <a:chExt cx="492600" cy="885978"/>
          </a:xfrm>
        </p:grpSpPr>
        <p:sp>
          <p:nvSpPr>
            <p:cNvPr id="101" name="Cirkel">
              <a:extLst>
                <a:ext uri="{FF2B5EF4-FFF2-40B4-BE49-F238E27FC236}">
                  <a16:creationId xmlns:a16="http://schemas.microsoft.com/office/drawing/2014/main" id="{DCA5DB1F-6AA0-6A72-8E75-072373E0FDB8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2" name="VIB">
              <a:extLst>
                <a:ext uri="{FF2B5EF4-FFF2-40B4-BE49-F238E27FC236}">
                  <a16:creationId xmlns:a16="http://schemas.microsoft.com/office/drawing/2014/main" id="{F9BCE17B-67CF-8349-484A-2B979B693BEB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03" name="Gruppera">
            <a:extLst>
              <a:ext uri="{FF2B5EF4-FFF2-40B4-BE49-F238E27FC236}">
                <a16:creationId xmlns:a16="http://schemas.microsoft.com/office/drawing/2014/main" id="{4D79DC64-A2CB-4E05-EC31-9345B612AF3C}"/>
              </a:ext>
            </a:extLst>
          </p:cNvPr>
          <p:cNvGrpSpPr/>
          <p:nvPr/>
        </p:nvGrpSpPr>
        <p:grpSpPr>
          <a:xfrm>
            <a:off x="8115943" y="4500461"/>
            <a:ext cx="246301" cy="442990"/>
            <a:chOff x="0" y="0"/>
            <a:chExt cx="492600" cy="885978"/>
          </a:xfrm>
        </p:grpSpPr>
        <p:sp>
          <p:nvSpPr>
            <p:cNvPr id="104" name="Cirkel">
              <a:extLst>
                <a:ext uri="{FF2B5EF4-FFF2-40B4-BE49-F238E27FC236}">
                  <a16:creationId xmlns:a16="http://schemas.microsoft.com/office/drawing/2014/main" id="{568CDD22-552D-1D94-BCEE-1A94360E0ED1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5" name="VIB">
              <a:extLst>
                <a:ext uri="{FF2B5EF4-FFF2-40B4-BE49-F238E27FC236}">
                  <a16:creationId xmlns:a16="http://schemas.microsoft.com/office/drawing/2014/main" id="{14E28CDD-49A9-A7AC-78F8-E59ACB0345BC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06" name="Gruppera">
            <a:extLst>
              <a:ext uri="{FF2B5EF4-FFF2-40B4-BE49-F238E27FC236}">
                <a16:creationId xmlns:a16="http://schemas.microsoft.com/office/drawing/2014/main" id="{204208B2-5FE0-15E4-67EA-4C27784311DE}"/>
              </a:ext>
            </a:extLst>
          </p:cNvPr>
          <p:cNvGrpSpPr/>
          <p:nvPr/>
        </p:nvGrpSpPr>
        <p:grpSpPr>
          <a:xfrm>
            <a:off x="8926498" y="5122780"/>
            <a:ext cx="246301" cy="442990"/>
            <a:chOff x="0" y="0"/>
            <a:chExt cx="492600" cy="885978"/>
          </a:xfrm>
        </p:grpSpPr>
        <p:sp>
          <p:nvSpPr>
            <p:cNvPr id="107" name="Cirkel">
              <a:extLst>
                <a:ext uri="{FF2B5EF4-FFF2-40B4-BE49-F238E27FC236}">
                  <a16:creationId xmlns:a16="http://schemas.microsoft.com/office/drawing/2014/main" id="{8CC83371-3639-ACCF-1483-71E391686643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08" name="VIB">
              <a:extLst>
                <a:ext uri="{FF2B5EF4-FFF2-40B4-BE49-F238E27FC236}">
                  <a16:creationId xmlns:a16="http://schemas.microsoft.com/office/drawing/2014/main" id="{BEA4853D-EDC7-3EE8-BFFA-EDFB540AB9B2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09" name="Gruppera">
            <a:extLst>
              <a:ext uri="{FF2B5EF4-FFF2-40B4-BE49-F238E27FC236}">
                <a16:creationId xmlns:a16="http://schemas.microsoft.com/office/drawing/2014/main" id="{DBE2964E-D72B-401A-9F35-97D56E1F4439}"/>
              </a:ext>
            </a:extLst>
          </p:cNvPr>
          <p:cNvGrpSpPr/>
          <p:nvPr/>
        </p:nvGrpSpPr>
        <p:grpSpPr>
          <a:xfrm>
            <a:off x="10127379" y="4328362"/>
            <a:ext cx="246301" cy="442990"/>
            <a:chOff x="0" y="0"/>
            <a:chExt cx="492600" cy="885978"/>
          </a:xfrm>
        </p:grpSpPr>
        <p:sp>
          <p:nvSpPr>
            <p:cNvPr id="110" name="Cirkel">
              <a:extLst>
                <a:ext uri="{FF2B5EF4-FFF2-40B4-BE49-F238E27FC236}">
                  <a16:creationId xmlns:a16="http://schemas.microsoft.com/office/drawing/2014/main" id="{CFA4F9C3-105F-C0E0-654F-A7B13499BD5D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1" name="VIB">
              <a:extLst>
                <a:ext uri="{FF2B5EF4-FFF2-40B4-BE49-F238E27FC236}">
                  <a16:creationId xmlns:a16="http://schemas.microsoft.com/office/drawing/2014/main" id="{5C65E8C9-4A98-7B00-9FFF-D900A44B902B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12" name="Gruppera">
            <a:extLst>
              <a:ext uri="{FF2B5EF4-FFF2-40B4-BE49-F238E27FC236}">
                <a16:creationId xmlns:a16="http://schemas.microsoft.com/office/drawing/2014/main" id="{ECDB0991-C877-2FA5-F865-38AC3D2744E6}"/>
              </a:ext>
            </a:extLst>
          </p:cNvPr>
          <p:cNvGrpSpPr/>
          <p:nvPr/>
        </p:nvGrpSpPr>
        <p:grpSpPr>
          <a:xfrm>
            <a:off x="9444705" y="4391542"/>
            <a:ext cx="246301" cy="442990"/>
            <a:chOff x="0" y="0"/>
            <a:chExt cx="492600" cy="885978"/>
          </a:xfrm>
        </p:grpSpPr>
        <p:sp>
          <p:nvSpPr>
            <p:cNvPr id="113" name="Cirkel">
              <a:extLst>
                <a:ext uri="{FF2B5EF4-FFF2-40B4-BE49-F238E27FC236}">
                  <a16:creationId xmlns:a16="http://schemas.microsoft.com/office/drawing/2014/main" id="{45828748-D1FD-9129-F0D6-977390417E6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4" name="VIB">
              <a:extLst>
                <a:ext uri="{FF2B5EF4-FFF2-40B4-BE49-F238E27FC236}">
                  <a16:creationId xmlns:a16="http://schemas.microsoft.com/office/drawing/2014/main" id="{DB4FC199-C349-83F6-C1B3-9ADDD41616A0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15" name="Gruppera">
            <a:extLst>
              <a:ext uri="{FF2B5EF4-FFF2-40B4-BE49-F238E27FC236}">
                <a16:creationId xmlns:a16="http://schemas.microsoft.com/office/drawing/2014/main" id="{D4098597-D3BE-97D1-47D5-94C559255F1F}"/>
              </a:ext>
            </a:extLst>
          </p:cNvPr>
          <p:cNvGrpSpPr/>
          <p:nvPr/>
        </p:nvGrpSpPr>
        <p:grpSpPr>
          <a:xfrm>
            <a:off x="8594326" y="3585139"/>
            <a:ext cx="246301" cy="442990"/>
            <a:chOff x="0" y="0"/>
            <a:chExt cx="492600" cy="885978"/>
          </a:xfrm>
        </p:grpSpPr>
        <p:sp>
          <p:nvSpPr>
            <p:cNvPr id="116" name="Cirkel">
              <a:extLst>
                <a:ext uri="{FF2B5EF4-FFF2-40B4-BE49-F238E27FC236}">
                  <a16:creationId xmlns:a16="http://schemas.microsoft.com/office/drawing/2014/main" id="{B5160F1B-DB52-43F3-B2D1-1B5F8F850BC0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17" name="VIB">
              <a:extLst>
                <a:ext uri="{FF2B5EF4-FFF2-40B4-BE49-F238E27FC236}">
                  <a16:creationId xmlns:a16="http://schemas.microsoft.com/office/drawing/2014/main" id="{04D6A150-C4F1-627D-F2FD-915A6E6EC3F2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grpSp>
        <p:nvGrpSpPr>
          <p:cNvPr id="118" name="Gruppera">
            <a:extLst>
              <a:ext uri="{FF2B5EF4-FFF2-40B4-BE49-F238E27FC236}">
                <a16:creationId xmlns:a16="http://schemas.microsoft.com/office/drawing/2014/main" id="{E631628D-80B8-D02D-9832-B0D50B256F57}"/>
              </a:ext>
            </a:extLst>
          </p:cNvPr>
          <p:cNvGrpSpPr/>
          <p:nvPr/>
        </p:nvGrpSpPr>
        <p:grpSpPr>
          <a:xfrm>
            <a:off x="8919054" y="4248492"/>
            <a:ext cx="246301" cy="442990"/>
            <a:chOff x="0" y="0"/>
            <a:chExt cx="492600" cy="885978"/>
          </a:xfrm>
        </p:grpSpPr>
        <p:sp>
          <p:nvSpPr>
            <p:cNvPr id="119" name="Cirkel">
              <a:extLst>
                <a:ext uri="{FF2B5EF4-FFF2-40B4-BE49-F238E27FC236}">
                  <a16:creationId xmlns:a16="http://schemas.microsoft.com/office/drawing/2014/main" id="{D8D8B4C6-0BD2-6DC0-F7D3-A11CBBF2A4C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20" name="VIB">
              <a:extLst>
                <a:ext uri="{FF2B5EF4-FFF2-40B4-BE49-F238E27FC236}">
                  <a16:creationId xmlns:a16="http://schemas.microsoft.com/office/drawing/2014/main" id="{0EBB3CDA-1DBA-754B-AA5D-8095C4A03C17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sp>
        <p:nvSpPr>
          <p:cNvPr id="121" name="Cirkel">
            <a:extLst>
              <a:ext uri="{FF2B5EF4-FFF2-40B4-BE49-F238E27FC236}">
                <a16:creationId xmlns:a16="http://schemas.microsoft.com/office/drawing/2014/main" id="{03390BC2-333B-E316-BA8E-FAD0D97E4355}"/>
              </a:ext>
            </a:extLst>
          </p:cNvPr>
          <p:cNvSpPr/>
          <p:nvPr/>
        </p:nvSpPr>
        <p:spPr>
          <a:xfrm>
            <a:off x="7905479" y="4830594"/>
            <a:ext cx="167726" cy="1665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22" name="Cirkel">
            <a:extLst>
              <a:ext uri="{FF2B5EF4-FFF2-40B4-BE49-F238E27FC236}">
                <a16:creationId xmlns:a16="http://schemas.microsoft.com/office/drawing/2014/main" id="{70BE6C7E-AE5B-41EF-1AC4-2467069BF3BA}"/>
              </a:ext>
            </a:extLst>
          </p:cNvPr>
          <p:cNvSpPr/>
          <p:nvPr/>
        </p:nvSpPr>
        <p:spPr>
          <a:xfrm>
            <a:off x="9430142" y="5904505"/>
            <a:ext cx="234951" cy="23495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b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56273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838DF-D14A-49DC-9781-D0E6420E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Formation anfallsspel</a:t>
            </a:r>
            <a:br>
              <a:rPr lang="sv-SE" dirty="0"/>
            </a:br>
            <a:r>
              <a:rPr lang="sv-SE" sz="2000" dirty="0"/>
              <a:t>Speluppbyggnad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61DBD2-5B46-40A5-8528-6DB36AB895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000" y="1976438"/>
            <a:ext cx="7081520" cy="470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1-4-2-3-1</a:t>
            </a:r>
            <a:br>
              <a:rPr lang="sv-SE" sz="2000" dirty="0"/>
            </a:br>
            <a:r>
              <a:rPr lang="sv-SE" sz="2000" dirty="0"/>
              <a:t>Vi anfaller i 5 korridorer. Två CMF är defensiv</a:t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87A235C6-5E6F-4C61-AA75-D452D9F48FDD}"/>
              </a:ext>
            </a:extLst>
          </p:cNvPr>
          <p:cNvSpPr/>
          <p:nvPr/>
        </p:nvSpPr>
        <p:spPr>
          <a:xfrm>
            <a:off x="9728015" y="4980251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40B1CB-BB08-63F4-587F-7418AFF74B39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BF03640-03BA-B517-3376-B79F9498B31A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C3E8AF9-DAC7-5557-00B7-014050577AB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DAEFE19-D8B0-DD11-FECC-DF20F98496BC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69C16BF-22FC-BA50-03DD-64F97AFD79F6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0">
            <a:extLst>
              <a:ext uri="{FF2B5EF4-FFF2-40B4-BE49-F238E27FC236}">
                <a16:creationId xmlns:a16="http://schemas.microsoft.com/office/drawing/2014/main" id="{CEB799A4-3AA9-3EBB-7374-8798269BED8D}"/>
              </a:ext>
            </a:extLst>
          </p:cNvPr>
          <p:cNvSpPr/>
          <p:nvPr/>
        </p:nvSpPr>
        <p:spPr>
          <a:xfrm>
            <a:off x="9734419" y="195131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E631DEA2-E60F-ED33-CFBD-AF40DA648E26}"/>
              </a:ext>
            </a:extLst>
          </p:cNvPr>
          <p:cNvSpPr/>
          <p:nvPr/>
        </p:nvSpPr>
        <p:spPr>
          <a:xfrm>
            <a:off x="9168898" y="425233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B3695263-E2F1-5EC0-9E45-D86906F68E55}"/>
              </a:ext>
            </a:extLst>
          </p:cNvPr>
          <p:cNvSpPr/>
          <p:nvPr/>
        </p:nvSpPr>
        <p:spPr>
          <a:xfrm>
            <a:off x="8394759" y="263045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40">
            <a:extLst>
              <a:ext uri="{FF2B5EF4-FFF2-40B4-BE49-F238E27FC236}">
                <a16:creationId xmlns:a16="http://schemas.microsoft.com/office/drawing/2014/main" id="{BBE4068A-CDFD-AE59-AA34-A163A4D9B633}"/>
              </a:ext>
            </a:extLst>
          </p:cNvPr>
          <p:cNvSpPr/>
          <p:nvPr/>
        </p:nvSpPr>
        <p:spPr>
          <a:xfrm>
            <a:off x="11081600" y="263045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40">
            <a:extLst>
              <a:ext uri="{FF2B5EF4-FFF2-40B4-BE49-F238E27FC236}">
                <a16:creationId xmlns:a16="http://schemas.microsoft.com/office/drawing/2014/main" id="{5F11EA5C-608B-0E98-788F-BFFFF4F2210D}"/>
              </a:ext>
            </a:extLst>
          </p:cNvPr>
          <p:cNvSpPr/>
          <p:nvPr/>
        </p:nvSpPr>
        <p:spPr>
          <a:xfrm>
            <a:off x="9728260" y="274475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A144DCBC-95E2-5C55-BECE-2E8BBA974316}"/>
              </a:ext>
            </a:extLst>
          </p:cNvPr>
          <p:cNvSpPr/>
          <p:nvPr/>
        </p:nvSpPr>
        <p:spPr>
          <a:xfrm>
            <a:off x="9155762" y="342113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40">
            <a:extLst>
              <a:ext uri="{FF2B5EF4-FFF2-40B4-BE49-F238E27FC236}">
                <a16:creationId xmlns:a16="http://schemas.microsoft.com/office/drawing/2014/main" id="{B53BF4EF-AFA3-5E0D-5D8A-823B4290F5BD}"/>
              </a:ext>
            </a:extLst>
          </p:cNvPr>
          <p:cNvSpPr/>
          <p:nvPr/>
        </p:nvSpPr>
        <p:spPr>
          <a:xfrm>
            <a:off x="10303415" y="342113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40">
            <a:extLst>
              <a:ext uri="{FF2B5EF4-FFF2-40B4-BE49-F238E27FC236}">
                <a16:creationId xmlns:a16="http://schemas.microsoft.com/office/drawing/2014/main" id="{E5795A8C-F167-CBAF-914B-33FB9603EBA5}"/>
              </a:ext>
            </a:extLst>
          </p:cNvPr>
          <p:cNvSpPr/>
          <p:nvPr/>
        </p:nvSpPr>
        <p:spPr>
          <a:xfrm>
            <a:off x="8031016" y="3901862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446E5667-C0A2-2CFA-30B0-67AC7A7870CB}"/>
              </a:ext>
            </a:extLst>
          </p:cNvPr>
          <p:cNvSpPr/>
          <p:nvPr/>
        </p:nvSpPr>
        <p:spPr>
          <a:xfrm>
            <a:off x="11526408" y="3901862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CA8793C5-60F3-D7CD-4A76-701F791DE3A1}"/>
              </a:ext>
            </a:extLst>
          </p:cNvPr>
          <p:cNvSpPr/>
          <p:nvPr/>
        </p:nvSpPr>
        <p:spPr>
          <a:xfrm>
            <a:off x="10311064" y="4244762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41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2">
            <a:extLst>
              <a:ext uri="{FF2B5EF4-FFF2-40B4-BE49-F238E27FC236}">
                <a16:creationId xmlns:a16="http://schemas.microsoft.com/office/drawing/2014/main" id="{FB20B7E8-8AB0-4C05-B2EF-F09BBBE2223C}"/>
              </a:ext>
            </a:extLst>
          </p:cNvPr>
          <p:cNvSpPr txBox="1">
            <a:spLocks/>
          </p:cNvSpPr>
          <p:nvPr/>
        </p:nvSpPr>
        <p:spPr>
          <a:xfrm>
            <a:off x="508000" y="1465012"/>
            <a:ext cx="5342827" cy="5017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/>
              <a:t>förhindra komma till avslut och göra mål </a:t>
            </a:r>
            <a:br>
              <a:rPr lang="sv-SE" sz="1100" dirty="0"/>
            </a:br>
            <a:br>
              <a:rPr lang="sv-SE" sz="1100" dirty="0"/>
            </a:br>
            <a:r>
              <a:rPr lang="sv-SE" sz="1600" dirty="0" err="1">
                <a:solidFill>
                  <a:schemeClr val="tx1"/>
                </a:solidFill>
              </a:rPr>
              <a:t>Mv</a:t>
            </a:r>
            <a:r>
              <a:rPr lang="sv-SE" sz="1600" dirty="0">
                <a:solidFill>
                  <a:schemeClr val="tx1"/>
                </a:solidFill>
              </a:rPr>
              <a:t>:  	- </a:t>
            </a:r>
            <a:r>
              <a:rPr lang="sv-SE" sz="1600" dirty="0"/>
              <a:t>Aktiv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Kommunicera med spelarna framför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B:  	- Markera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Bollen får inte spelas in i guldzonen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MF	- Hjälpa till i pressen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Ej låta bollen spelas in i guldzonen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Styra utåt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 err="1">
                <a:solidFill>
                  <a:schemeClr val="tx1"/>
                </a:solidFill>
              </a:rPr>
              <a:t>Fw</a:t>
            </a:r>
            <a:r>
              <a:rPr lang="sv-SE" sz="1600" dirty="0">
                <a:solidFill>
                  <a:schemeClr val="tx1"/>
                </a:solidFill>
              </a:rPr>
              <a:t>	- Vid behov ta hemjobbet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</a:t>
            </a:r>
            <a:r>
              <a:rPr lang="sv-SE" sz="1600" dirty="0"/>
              <a:t>Täcka ytor vid spelvändning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CF9C831-4E08-4372-9DA8-CF741F24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98066"/>
            <a:ext cx="10800080" cy="985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sv-SE" sz="4400" b="1" dirty="0">
                <a:latin typeface="+mn-lt"/>
              </a:rPr>
              <a:t>Spelarnas roller: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7F9418-C525-E976-AF58-4E0F752A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60" y="2670598"/>
            <a:ext cx="2822831" cy="41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838DF-D14A-49DC-9781-D0E6420E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Formation försvarsspel</a:t>
            </a:r>
            <a:br>
              <a:rPr lang="sv-SE" dirty="0"/>
            </a:br>
            <a:r>
              <a:rPr lang="sv-SE" sz="2000" dirty="0"/>
              <a:t>Förhindra speluppbyggnad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61DBD2-5B46-40A5-8528-6DB36AB895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000" y="1976438"/>
            <a:ext cx="7081520" cy="470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1-4-2-3-1</a:t>
            </a:r>
            <a:br>
              <a:rPr lang="sv-SE" sz="2000" dirty="0"/>
            </a:br>
            <a:r>
              <a:rPr lang="sv-SE" sz="2000" dirty="0"/>
              <a:t>Vi försvarar i 3 korridorer.</a:t>
            </a:r>
            <a:br>
              <a:rPr lang="sv-SE" sz="2000" dirty="0"/>
            </a:br>
            <a:r>
              <a:rPr lang="sv-SE" sz="2000" dirty="0"/>
              <a:t>Målvaktens positionering är situationsanpassad.</a:t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87A235C6-5E6F-4C61-AA75-D452D9F48FDD}"/>
              </a:ext>
            </a:extLst>
          </p:cNvPr>
          <p:cNvSpPr/>
          <p:nvPr/>
        </p:nvSpPr>
        <p:spPr>
          <a:xfrm>
            <a:off x="9738403" y="5906557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40">
            <a:extLst>
              <a:ext uri="{FF2B5EF4-FFF2-40B4-BE49-F238E27FC236}">
                <a16:creationId xmlns:a16="http://schemas.microsoft.com/office/drawing/2014/main" id="{FA89B88E-AA04-437C-AA15-C96CE8F7E5D6}"/>
              </a:ext>
            </a:extLst>
          </p:cNvPr>
          <p:cNvSpPr/>
          <p:nvPr/>
        </p:nvSpPr>
        <p:spPr>
          <a:xfrm>
            <a:off x="10811101" y="452437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7A9D8033-0E22-4CF4-BCA5-09D83BF5E9D6}"/>
              </a:ext>
            </a:extLst>
          </p:cNvPr>
          <p:cNvSpPr/>
          <p:nvPr/>
        </p:nvSpPr>
        <p:spPr>
          <a:xfrm>
            <a:off x="8689964" y="451810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40">
            <a:extLst>
              <a:ext uri="{FF2B5EF4-FFF2-40B4-BE49-F238E27FC236}">
                <a16:creationId xmlns:a16="http://schemas.microsoft.com/office/drawing/2014/main" id="{5B811834-64A9-438B-B317-F646FD9B5CA5}"/>
              </a:ext>
            </a:extLst>
          </p:cNvPr>
          <p:cNvSpPr/>
          <p:nvPr/>
        </p:nvSpPr>
        <p:spPr>
          <a:xfrm>
            <a:off x="10221338" y="470695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DD1FB83B-609F-4E4E-8DAD-9470CEFFF559}"/>
              </a:ext>
            </a:extLst>
          </p:cNvPr>
          <p:cNvSpPr/>
          <p:nvPr/>
        </p:nvSpPr>
        <p:spPr>
          <a:xfrm>
            <a:off x="9799323" y="439719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38E04E10-9409-4274-AA08-D9A084E27F97}"/>
              </a:ext>
            </a:extLst>
          </p:cNvPr>
          <p:cNvSpPr/>
          <p:nvPr/>
        </p:nvSpPr>
        <p:spPr>
          <a:xfrm>
            <a:off x="9793358" y="392830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40">
            <a:extLst>
              <a:ext uri="{FF2B5EF4-FFF2-40B4-BE49-F238E27FC236}">
                <a16:creationId xmlns:a16="http://schemas.microsoft.com/office/drawing/2014/main" id="{30AF01E9-AA01-4D84-9062-D8E2888D3E7B}"/>
              </a:ext>
            </a:extLst>
          </p:cNvPr>
          <p:cNvSpPr/>
          <p:nvPr/>
        </p:nvSpPr>
        <p:spPr>
          <a:xfrm>
            <a:off x="9360630" y="4676132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40">
            <a:extLst>
              <a:ext uri="{FF2B5EF4-FFF2-40B4-BE49-F238E27FC236}">
                <a16:creationId xmlns:a16="http://schemas.microsoft.com/office/drawing/2014/main" id="{988D9B6A-6EFA-4123-870C-68EDABB62CF1}"/>
              </a:ext>
            </a:extLst>
          </p:cNvPr>
          <p:cNvSpPr/>
          <p:nvPr/>
        </p:nvSpPr>
        <p:spPr>
          <a:xfrm>
            <a:off x="9358909" y="5224408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40">
            <a:extLst>
              <a:ext uri="{FF2B5EF4-FFF2-40B4-BE49-F238E27FC236}">
                <a16:creationId xmlns:a16="http://schemas.microsoft.com/office/drawing/2014/main" id="{496C9456-ECF9-4024-B2A7-7996F7104807}"/>
              </a:ext>
            </a:extLst>
          </p:cNvPr>
          <p:cNvSpPr/>
          <p:nvPr/>
        </p:nvSpPr>
        <p:spPr>
          <a:xfrm>
            <a:off x="8754530" y="515442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40">
            <a:extLst>
              <a:ext uri="{FF2B5EF4-FFF2-40B4-BE49-F238E27FC236}">
                <a16:creationId xmlns:a16="http://schemas.microsoft.com/office/drawing/2014/main" id="{7D203AF3-0AF9-43D6-B452-46C67C62DDB5}"/>
              </a:ext>
            </a:extLst>
          </p:cNvPr>
          <p:cNvSpPr/>
          <p:nvPr/>
        </p:nvSpPr>
        <p:spPr>
          <a:xfrm>
            <a:off x="10728199" y="511325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57B83E55-820A-4991-8EC2-90E451B32F05}"/>
              </a:ext>
            </a:extLst>
          </p:cNvPr>
          <p:cNvSpPr/>
          <p:nvPr/>
        </p:nvSpPr>
        <p:spPr>
          <a:xfrm>
            <a:off x="10147564" y="522823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F2FAFD1D-4727-1CCA-B189-65C89CE5C6CB}"/>
              </a:ext>
            </a:extLst>
          </p:cNvPr>
          <p:cNvCxnSpPr>
            <a:cxnSpLocks/>
          </p:cNvCxnSpPr>
          <p:nvPr/>
        </p:nvCxnSpPr>
        <p:spPr>
          <a:xfrm>
            <a:off x="8642575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2E8A193-B9BE-D0AC-6FCF-58DCD4D527A6}"/>
              </a:ext>
            </a:extLst>
          </p:cNvPr>
          <p:cNvCxnSpPr>
            <a:cxnSpLocks/>
          </p:cNvCxnSpPr>
          <p:nvPr/>
        </p:nvCxnSpPr>
        <p:spPr>
          <a:xfrm>
            <a:off x="9298827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2549388E-0C25-EB08-3A0F-7DFCD0EE9280}"/>
              </a:ext>
            </a:extLst>
          </p:cNvPr>
          <p:cNvCxnSpPr>
            <a:cxnSpLocks/>
          </p:cNvCxnSpPr>
          <p:nvPr/>
        </p:nvCxnSpPr>
        <p:spPr>
          <a:xfrm>
            <a:off x="10437168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BCA19CB-DDAE-51E5-C932-B5239403E73F}"/>
              </a:ext>
            </a:extLst>
          </p:cNvPr>
          <p:cNvCxnSpPr>
            <a:cxnSpLocks/>
          </p:cNvCxnSpPr>
          <p:nvPr/>
        </p:nvCxnSpPr>
        <p:spPr>
          <a:xfrm>
            <a:off x="11080979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8BA6E70C-E211-FAE3-DB71-87D96767E610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59B5924-61A0-4D62-969F-6FB80B71BB8A}"/>
              </a:ext>
            </a:extLst>
          </p:cNvPr>
          <p:cNvSpPr txBox="1">
            <a:spLocks/>
          </p:cNvSpPr>
          <p:nvPr/>
        </p:nvSpPr>
        <p:spPr>
          <a:xfrm>
            <a:off x="297318" y="586468"/>
            <a:ext cx="6797040" cy="10038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sv-SE" dirty="0"/>
              <a:t>Arbetssätt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E03BC30F-1B85-442B-8819-E28E313C0EB9}"/>
              </a:ext>
            </a:extLst>
          </p:cNvPr>
          <p:cNvSpPr/>
          <p:nvPr/>
        </p:nvSpPr>
        <p:spPr>
          <a:xfrm>
            <a:off x="297318" y="3053383"/>
            <a:ext cx="2741018" cy="1458619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400" b="1" noProof="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sv-SE" sz="1400" b="1" dirty="0">
                <a:solidFill>
                  <a:prstClr val="black"/>
                </a:solidFill>
              </a:rPr>
              <a:t>Prio: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schemeClr val="tx1"/>
                </a:solidFill>
              </a:rPr>
              <a:t>Uppspel, spelvändning, djupledsspel och uppflyttning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schemeClr val="tx1"/>
                </a:solidFill>
              </a:rPr>
              <a:t> Uppspel via </a:t>
            </a:r>
            <a:r>
              <a:rPr lang="sv-SE" sz="1400" dirty="0" err="1">
                <a:solidFill>
                  <a:schemeClr val="tx1"/>
                </a:solidFill>
              </a:rPr>
              <a:t>cmf</a:t>
            </a:r>
            <a:r>
              <a:rPr lang="sv-SE" sz="1400" dirty="0">
                <a:solidFill>
                  <a:schemeClr val="tx1"/>
                </a:solidFill>
              </a:rPr>
              <a:t> om möjligt</a:t>
            </a:r>
          </a:p>
        </p:txBody>
      </p:sp>
      <p:sp>
        <p:nvSpPr>
          <p:cNvPr id="38" name="Rektangel: rundade hörn 37">
            <a:extLst>
              <a:ext uri="{FF2B5EF4-FFF2-40B4-BE49-F238E27FC236}">
                <a16:creationId xmlns:a16="http://schemas.microsoft.com/office/drawing/2014/main" id="{1D5EAAC3-B76C-4679-8743-0728B8F92A18}"/>
              </a:ext>
            </a:extLst>
          </p:cNvPr>
          <p:cNvSpPr/>
          <p:nvPr/>
        </p:nvSpPr>
        <p:spPr>
          <a:xfrm>
            <a:off x="300712" y="2803508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Speluppbyggnad</a:t>
            </a:r>
          </a:p>
        </p:txBody>
      </p:sp>
      <p:sp>
        <p:nvSpPr>
          <p:cNvPr id="39" name="Pil: vänster-höger 38">
            <a:extLst>
              <a:ext uri="{FF2B5EF4-FFF2-40B4-BE49-F238E27FC236}">
                <a16:creationId xmlns:a16="http://schemas.microsoft.com/office/drawing/2014/main" id="{AB3A2F9C-ADD8-4E5E-99B2-6DB97758D5D5}"/>
              </a:ext>
            </a:extLst>
          </p:cNvPr>
          <p:cNvSpPr/>
          <p:nvPr/>
        </p:nvSpPr>
        <p:spPr>
          <a:xfrm>
            <a:off x="4612045" y="1485982"/>
            <a:ext cx="2876470" cy="1041400"/>
          </a:xfrm>
          <a:prstGeom prst="leftRightArrow">
            <a:avLst>
              <a:gd name="adj1" fmla="val 38293"/>
              <a:gd name="adj2" fmla="val 5975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94000">
                <a:schemeClr val="accent1">
                  <a:lumMod val="75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Omställning</a:t>
            </a:r>
          </a:p>
        </p:txBody>
      </p: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E234A6F7-CAB6-4077-A349-1EBDA4B5EA93}"/>
              </a:ext>
            </a:extLst>
          </p:cNvPr>
          <p:cNvSpPr/>
          <p:nvPr/>
        </p:nvSpPr>
        <p:spPr>
          <a:xfrm>
            <a:off x="1692632" y="1680648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Anfallsspel</a:t>
            </a:r>
          </a:p>
        </p:txBody>
      </p:sp>
      <p:sp>
        <p:nvSpPr>
          <p:cNvPr id="43" name="Rektangel: rundade hörn 42">
            <a:extLst>
              <a:ext uri="{FF2B5EF4-FFF2-40B4-BE49-F238E27FC236}">
                <a16:creationId xmlns:a16="http://schemas.microsoft.com/office/drawing/2014/main" id="{01FDA0F1-5210-4A0B-80AF-84EF89EEE77B}"/>
              </a:ext>
            </a:extLst>
          </p:cNvPr>
          <p:cNvSpPr/>
          <p:nvPr/>
        </p:nvSpPr>
        <p:spPr>
          <a:xfrm>
            <a:off x="7696160" y="1723075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Försvarsspel</a:t>
            </a: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1BC3F826-38D6-4610-9BD6-CF88493D145E}"/>
              </a:ext>
            </a:extLst>
          </p:cNvPr>
          <p:cNvSpPr/>
          <p:nvPr/>
        </p:nvSpPr>
        <p:spPr>
          <a:xfrm>
            <a:off x="3118360" y="3053383"/>
            <a:ext cx="2741018" cy="1458619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sv-SE" sz="1400" b="1" dirty="0">
                <a:solidFill>
                  <a:prstClr val="black"/>
                </a:solidFill>
              </a:rPr>
              <a:t>Prio: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Klassisk kontring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prstClr val="black"/>
                </a:solidFill>
                <a:latin typeface="Calibri"/>
              </a:rPr>
              <a:t> Sträva efter 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uppspel via </a:t>
            </a:r>
            <a:r>
              <a:rPr kumimoji="0" lang="sv-SE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fw</a:t>
            </a:r>
            <a:r>
              <a:rPr kumimoji="0" lang="sv-SE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felvänd/halvt rättvänd</a:t>
            </a:r>
          </a:p>
        </p:txBody>
      </p:sp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345474B3-EBBE-4B17-8816-159734497CD1}"/>
              </a:ext>
            </a:extLst>
          </p:cNvPr>
          <p:cNvSpPr/>
          <p:nvPr/>
        </p:nvSpPr>
        <p:spPr>
          <a:xfrm>
            <a:off x="3109357" y="2803508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Kontring</a:t>
            </a:r>
          </a:p>
        </p:txBody>
      </p:sp>
      <p:sp>
        <p:nvSpPr>
          <p:cNvPr id="46" name="Rektangel: rundade hörn 45">
            <a:extLst>
              <a:ext uri="{FF2B5EF4-FFF2-40B4-BE49-F238E27FC236}">
                <a16:creationId xmlns:a16="http://schemas.microsoft.com/office/drawing/2014/main" id="{8CEB4AE1-BA92-4D76-A98E-3EC6A51B2EE5}"/>
              </a:ext>
            </a:extLst>
          </p:cNvPr>
          <p:cNvSpPr/>
          <p:nvPr/>
        </p:nvSpPr>
        <p:spPr>
          <a:xfrm>
            <a:off x="6279437" y="3053381"/>
            <a:ext cx="2741018" cy="1472741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sv-SE" sz="1400" b="1" dirty="0">
                <a:solidFill>
                  <a:prstClr val="black"/>
                </a:solidFill>
              </a:rPr>
              <a:t>Prio: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prstClr val="black"/>
                </a:solidFill>
              </a:rPr>
              <a:t> Direkt återerövring inom 3-5 sekunder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prstClr val="black"/>
                </a:solidFill>
              </a:rPr>
              <a:t>Nedflyttning/indirekt återerövring</a:t>
            </a:r>
          </a:p>
        </p:txBody>
      </p: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EC68EEB5-BD28-46CA-B1D6-C9111C37A3A8}"/>
              </a:ext>
            </a:extLst>
          </p:cNvPr>
          <p:cNvSpPr/>
          <p:nvPr/>
        </p:nvSpPr>
        <p:spPr>
          <a:xfrm>
            <a:off x="6279437" y="2803508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Återerövring av bollen</a:t>
            </a:r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7AF508D2-C07D-4CF5-843F-72BA291CB31B}"/>
              </a:ext>
            </a:extLst>
          </p:cNvPr>
          <p:cNvSpPr/>
          <p:nvPr/>
        </p:nvSpPr>
        <p:spPr>
          <a:xfrm>
            <a:off x="9088079" y="3043421"/>
            <a:ext cx="2741018" cy="1473804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sv-SE" sz="1400" b="1" dirty="0">
                <a:solidFill>
                  <a:prstClr val="black"/>
                </a:solidFill>
              </a:rPr>
              <a:t>Prio: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prstClr val="black"/>
                </a:solidFill>
              </a:rPr>
              <a:t> hög press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 err="1">
                <a:solidFill>
                  <a:prstClr val="black"/>
                </a:solidFill>
              </a:rPr>
              <a:t>Fw</a:t>
            </a:r>
            <a:r>
              <a:rPr lang="sv-SE" sz="1400" dirty="0">
                <a:solidFill>
                  <a:prstClr val="black"/>
                </a:solidFill>
              </a:rPr>
              <a:t> stänger yttre korridor för att styra spelet inåt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prstClr val="black"/>
                </a:solidFill>
              </a:rPr>
              <a:t>Centrera, försvara i tre korridorer</a:t>
            </a:r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2103A663-CE34-4105-92EF-8AF2D9EFD81E}"/>
              </a:ext>
            </a:extLst>
          </p:cNvPr>
          <p:cNvSpPr/>
          <p:nvPr/>
        </p:nvSpPr>
        <p:spPr>
          <a:xfrm>
            <a:off x="9088080" y="2803508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Förhindra speluppbyggnad</a:t>
            </a:r>
          </a:p>
        </p:txBody>
      </p:sp>
      <p:sp>
        <p:nvSpPr>
          <p:cNvPr id="50" name="Rektangel: rundade hörn 49">
            <a:extLst>
              <a:ext uri="{FF2B5EF4-FFF2-40B4-BE49-F238E27FC236}">
                <a16:creationId xmlns:a16="http://schemas.microsoft.com/office/drawing/2014/main" id="{A859DB59-F626-42D2-B739-3BC29FC86E62}"/>
              </a:ext>
            </a:extLst>
          </p:cNvPr>
          <p:cNvSpPr/>
          <p:nvPr/>
        </p:nvSpPr>
        <p:spPr>
          <a:xfrm>
            <a:off x="1692629" y="4888271"/>
            <a:ext cx="2741018" cy="1220072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Prio:</a:t>
            </a:r>
          </a:p>
          <a:p>
            <a:pPr marL="92075" indent="-92075">
              <a:buFont typeface="Arial" panose="020B0604020202020204" pitchFamily="34" charset="0"/>
              <a:buChar char="•"/>
              <a:defRPr/>
            </a:pPr>
            <a:r>
              <a:rPr lang="sv-SE" sz="1400" dirty="0">
                <a:solidFill>
                  <a:prstClr val="black"/>
                </a:solidFill>
              </a:rPr>
              <a:t>Avslut från distans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Centrala genombrott</a:t>
            </a:r>
          </a:p>
        </p:txBody>
      </p:sp>
      <p:sp>
        <p:nvSpPr>
          <p:cNvPr id="51" name="Rektangel: rundade hörn 50">
            <a:extLst>
              <a:ext uri="{FF2B5EF4-FFF2-40B4-BE49-F238E27FC236}">
                <a16:creationId xmlns:a16="http://schemas.microsoft.com/office/drawing/2014/main" id="{69B41F6D-B1B4-4541-80BD-9E785B87A8A5}"/>
              </a:ext>
            </a:extLst>
          </p:cNvPr>
          <p:cNvSpPr/>
          <p:nvPr/>
        </p:nvSpPr>
        <p:spPr>
          <a:xfrm>
            <a:off x="1692632" y="4646211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Komma till avslut och göra mål</a:t>
            </a:r>
          </a:p>
        </p:txBody>
      </p:sp>
      <p:sp>
        <p:nvSpPr>
          <p:cNvPr id="52" name="Rektangel: rundade hörn 51">
            <a:extLst>
              <a:ext uri="{FF2B5EF4-FFF2-40B4-BE49-F238E27FC236}">
                <a16:creationId xmlns:a16="http://schemas.microsoft.com/office/drawing/2014/main" id="{747708AF-9EBC-4ADA-B615-6B6A37F18265}"/>
              </a:ext>
            </a:extLst>
          </p:cNvPr>
          <p:cNvSpPr/>
          <p:nvPr/>
        </p:nvSpPr>
        <p:spPr>
          <a:xfrm>
            <a:off x="7717570" y="4896085"/>
            <a:ext cx="2741018" cy="1220072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Prio: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Sätta press på bollhållare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Centrera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 err="1">
                <a:solidFill>
                  <a:prstClr val="black"/>
                </a:solidFill>
                <a:latin typeface="Calibri"/>
              </a:rPr>
              <a:t>Mv</a:t>
            </a:r>
            <a:r>
              <a:rPr lang="sv-SE" sz="1400" dirty="0">
                <a:solidFill>
                  <a:prstClr val="black"/>
                </a:solidFill>
                <a:latin typeface="Calibri"/>
              </a:rPr>
              <a:t> styr försvaret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ktangel: rundade hörn 52">
            <a:extLst>
              <a:ext uri="{FF2B5EF4-FFF2-40B4-BE49-F238E27FC236}">
                <a16:creationId xmlns:a16="http://schemas.microsoft.com/office/drawing/2014/main" id="{2DE0D702-2B56-46C8-B972-9455453D8C96}"/>
              </a:ext>
            </a:extLst>
          </p:cNvPr>
          <p:cNvSpPr/>
          <p:nvPr/>
        </p:nvSpPr>
        <p:spPr>
          <a:xfrm>
            <a:off x="7717572" y="4646211"/>
            <a:ext cx="2741016" cy="567214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Förhindra och rädda avslut</a:t>
            </a:r>
          </a:p>
        </p:txBody>
      </p:sp>
    </p:spTree>
    <p:extLst>
      <p:ext uri="{BB962C8B-B14F-4D97-AF65-F5344CB8AC3E}">
        <p14:creationId xmlns:p14="http://schemas.microsoft.com/office/powerpoint/2010/main" val="345485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732CA3B-77B0-B7D4-3C58-106CC489BE80}"/>
              </a:ext>
            </a:extLst>
          </p:cNvPr>
          <p:cNvSpPr txBox="1">
            <a:spLocks/>
          </p:cNvSpPr>
          <p:nvPr/>
        </p:nvSpPr>
        <p:spPr>
          <a:xfrm>
            <a:off x="0" y="1975748"/>
            <a:ext cx="12192000" cy="10038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6600" dirty="0">
                <a:solidFill>
                  <a:srgbClr val="0070C0"/>
                </a:solidFill>
              </a:rPr>
              <a:t>S</a:t>
            </a:r>
            <a:r>
              <a:rPr lang="sv-SE" sz="6600" b="1" dirty="0">
                <a:solidFill>
                  <a:srgbClr val="0070C0"/>
                </a:solidFill>
              </a:rPr>
              <a:t>peluppbyggnad</a:t>
            </a:r>
            <a:endParaRPr lang="sv-SE" sz="6600" dirty="0">
              <a:solidFill>
                <a:srgbClr val="0070C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1F1733-82D3-D45A-AE3A-19A3802B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7" y="4240415"/>
            <a:ext cx="2080726" cy="242060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178776-B20F-5A44-A940-7CE981019A5D}"/>
              </a:ext>
            </a:extLst>
          </p:cNvPr>
          <p:cNvSpPr txBox="1">
            <a:spLocks/>
          </p:cNvSpPr>
          <p:nvPr/>
        </p:nvSpPr>
        <p:spPr>
          <a:xfrm>
            <a:off x="0" y="2868006"/>
            <a:ext cx="12192000" cy="98449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Sundsvalls FF dam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389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A506-A5F0-ECF8-8AB3-4780D4B67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F6B1DF-CFF4-B5CA-75D1-2F7A30962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Formation anfallsspel</a:t>
            </a:r>
            <a:br>
              <a:rPr lang="sv-SE" dirty="0"/>
            </a:br>
            <a:r>
              <a:rPr lang="sv-SE" sz="2000" dirty="0"/>
              <a:t>Speluppbyggnad</a:t>
            </a:r>
            <a:br>
              <a:rPr lang="sv-SE" sz="2000" dirty="0"/>
            </a:br>
            <a:r>
              <a:rPr lang="sv-SE" sz="2000" dirty="0"/>
              <a:t>1-4-2-3-1</a:t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62D468-C1B6-50FC-18D8-49074862B0D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000" y="1976438"/>
            <a:ext cx="7081520" cy="47088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Uppspel från utgångsyta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Mittbackarna kommer ner djup och vill ha boll.</a:t>
            </a:r>
            <a:br>
              <a:rPr lang="sv-SE" sz="2000" dirty="0"/>
            </a:br>
            <a:r>
              <a:rPr lang="sv-SE" sz="2000" dirty="0"/>
              <a:t>Vi erbjuder spelbredd med ytterbackar och yttermittfältare.</a:t>
            </a:r>
            <a:br>
              <a:rPr lang="sv-SE" sz="2000" dirty="0"/>
            </a:br>
            <a:r>
              <a:rPr lang="sv-SE" sz="2000" dirty="0"/>
              <a:t>Tre centrala mittfältare där en kommer ner lite djupare.</a:t>
            </a:r>
            <a:br>
              <a:rPr lang="sv-SE" sz="2000" dirty="0"/>
            </a:br>
            <a:r>
              <a:rPr lang="sv-SE" sz="2000" dirty="0"/>
              <a:t>En forward som erbjuder speldjup framåt. </a:t>
            </a:r>
          </a:p>
        </p:txBody>
      </p:sp>
      <p:sp>
        <p:nvSpPr>
          <p:cNvPr id="5" name="Oval 19">
            <a:extLst>
              <a:ext uri="{FF2B5EF4-FFF2-40B4-BE49-F238E27FC236}">
                <a16:creationId xmlns:a16="http://schemas.microsoft.com/office/drawing/2014/main" id="{3F0F22F1-28C0-782B-9748-8CF1E310B676}"/>
              </a:ext>
            </a:extLst>
          </p:cNvPr>
          <p:cNvSpPr/>
          <p:nvPr/>
        </p:nvSpPr>
        <p:spPr>
          <a:xfrm>
            <a:off x="9728015" y="5930167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335BF0A-4F5E-8A16-D63E-96D199A587A1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0D8B2C69-28CC-1D9F-6210-5A2E65DD101B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45EED0B-1411-E7DB-A60B-93554E11931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60E16CFC-900D-3977-CDCB-733100AFDA53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6F36DC-3593-4BEC-1107-5B54465CA209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0">
            <a:extLst>
              <a:ext uri="{FF2B5EF4-FFF2-40B4-BE49-F238E27FC236}">
                <a16:creationId xmlns:a16="http://schemas.microsoft.com/office/drawing/2014/main" id="{1696F027-C03A-C5E2-E430-2831366084B7}"/>
              </a:ext>
            </a:extLst>
          </p:cNvPr>
          <p:cNvSpPr/>
          <p:nvPr/>
        </p:nvSpPr>
        <p:spPr>
          <a:xfrm>
            <a:off x="9734419" y="326521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CC7F15BC-A26A-E9FD-C358-C1E938749C36}"/>
              </a:ext>
            </a:extLst>
          </p:cNvPr>
          <p:cNvSpPr/>
          <p:nvPr/>
        </p:nvSpPr>
        <p:spPr>
          <a:xfrm>
            <a:off x="9017978" y="5974600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7B757E76-1F2F-559F-92C0-98B7B7B65199}"/>
              </a:ext>
            </a:extLst>
          </p:cNvPr>
          <p:cNvSpPr/>
          <p:nvPr/>
        </p:nvSpPr>
        <p:spPr>
          <a:xfrm>
            <a:off x="7897608" y="375791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40">
            <a:extLst>
              <a:ext uri="{FF2B5EF4-FFF2-40B4-BE49-F238E27FC236}">
                <a16:creationId xmlns:a16="http://schemas.microsoft.com/office/drawing/2014/main" id="{94DD7908-270A-ADB3-B43F-8AAA600F104D}"/>
              </a:ext>
            </a:extLst>
          </p:cNvPr>
          <p:cNvSpPr/>
          <p:nvPr/>
        </p:nvSpPr>
        <p:spPr>
          <a:xfrm>
            <a:off x="11605385" y="3766794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40">
            <a:extLst>
              <a:ext uri="{FF2B5EF4-FFF2-40B4-BE49-F238E27FC236}">
                <a16:creationId xmlns:a16="http://schemas.microsoft.com/office/drawing/2014/main" id="{F4DF3208-9546-675F-8E14-5314ECA4FA83}"/>
              </a:ext>
            </a:extLst>
          </p:cNvPr>
          <p:cNvSpPr/>
          <p:nvPr/>
        </p:nvSpPr>
        <p:spPr>
          <a:xfrm>
            <a:off x="9657237" y="4120794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BE3DCE7C-546D-B22F-F5A6-FE0E84B8A3D9}"/>
              </a:ext>
            </a:extLst>
          </p:cNvPr>
          <p:cNvSpPr/>
          <p:nvPr/>
        </p:nvSpPr>
        <p:spPr>
          <a:xfrm>
            <a:off x="9342194" y="477941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Oval 40">
            <a:extLst>
              <a:ext uri="{FF2B5EF4-FFF2-40B4-BE49-F238E27FC236}">
                <a16:creationId xmlns:a16="http://schemas.microsoft.com/office/drawing/2014/main" id="{270730FE-D6A6-7369-CB9B-4CBEA98E6C3F}"/>
              </a:ext>
            </a:extLst>
          </p:cNvPr>
          <p:cNvSpPr/>
          <p:nvPr/>
        </p:nvSpPr>
        <p:spPr>
          <a:xfrm>
            <a:off x="10054842" y="477942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40">
            <a:extLst>
              <a:ext uri="{FF2B5EF4-FFF2-40B4-BE49-F238E27FC236}">
                <a16:creationId xmlns:a16="http://schemas.microsoft.com/office/drawing/2014/main" id="{024E2480-BBC7-9ADD-9C63-CA387862C86A}"/>
              </a:ext>
            </a:extLst>
          </p:cNvPr>
          <p:cNvSpPr/>
          <p:nvPr/>
        </p:nvSpPr>
        <p:spPr>
          <a:xfrm>
            <a:off x="7897849" y="502932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8CCE28C9-6965-CF5B-51DA-826A86572934}"/>
              </a:ext>
            </a:extLst>
          </p:cNvPr>
          <p:cNvSpPr/>
          <p:nvPr/>
        </p:nvSpPr>
        <p:spPr>
          <a:xfrm>
            <a:off x="11579676" y="502932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3B818677-1E91-79E0-8E24-1AEDDF24F8BD}"/>
              </a:ext>
            </a:extLst>
          </p:cNvPr>
          <p:cNvSpPr/>
          <p:nvPr/>
        </p:nvSpPr>
        <p:spPr>
          <a:xfrm>
            <a:off x="10417598" y="5967031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83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>
            <a:extLst>
              <a:ext uri="{FF2B5EF4-FFF2-40B4-BE49-F238E27FC236}">
                <a16:creationId xmlns:a16="http://schemas.microsoft.com/office/drawing/2014/main" id="{87A235C6-5E6F-4C61-AA75-D452D9F48FDD}"/>
              </a:ext>
            </a:extLst>
          </p:cNvPr>
          <p:cNvSpPr/>
          <p:nvPr/>
        </p:nvSpPr>
        <p:spPr>
          <a:xfrm>
            <a:off x="9728015" y="5847998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40B1CB-BB08-63F4-587F-7418AFF74B39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9BF03640-03BA-B517-3376-B79F9498B31A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C3E8AF9-DAC7-5557-00B7-014050577AB9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DAEFE19-D8B0-DD11-FECC-DF20F98496BC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69C16BF-22FC-BA50-03DD-64F97AFD79F6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nderrubrik 2">
            <a:extLst>
              <a:ext uri="{FF2B5EF4-FFF2-40B4-BE49-F238E27FC236}">
                <a16:creationId xmlns:a16="http://schemas.microsoft.com/office/drawing/2014/main" id="{AD02D171-5393-C989-BD5B-525465C7B164}"/>
              </a:ext>
            </a:extLst>
          </p:cNvPr>
          <p:cNvSpPr txBox="1">
            <a:spLocks/>
          </p:cNvSpPr>
          <p:nvPr/>
        </p:nvSpPr>
        <p:spPr>
          <a:xfrm>
            <a:off x="504686" y="1359347"/>
            <a:ext cx="3040946" cy="5234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Spelyta 3</a:t>
            </a:r>
            <a:br>
              <a:rPr lang="sv-SE" sz="2000" b="1" dirty="0"/>
            </a:br>
            <a:r>
              <a:rPr lang="sv-SE" sz="2000" dirty="0"/>
              <a:t>Bakom motståndarnas backlinje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Spelyta 2</a:t>
            </a:r>
            <a:br>
              <a:rPr lang="sv-SE" sz="2000" b="1" dirty="0"/>
            </a:br>
            <a:r>
              <a:rPr lang="sv-SE" sz="2000" dirty="0"/>
              <a:t>Mellan backlinjen och mittfältarna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Spelyta 1</a:t>
            </a:r>
            <a:br>
              <a:rPr lang="sv-SE" sz="2000" b="1" dirty="0"/>
            </a:br>
            <a:r>
              <a:rPr lang="sv-SE" sz="2000" dirty="0"/>
              <a:t>Mellan mittfältarna och forwards.</a:t>
            </a:r>
            <a:br>
              <a:rPr lang="sv-SE" sz="2000" dirty="0"/>
            </a:br>
            <a:r>
              <a:rPr lang="sv-SE" sz="2000" b="1" dirty="0"/>
              <a:t>Utgångsyta</a:t>
            </a:r>
            <a:br>
              <a:rPr lang="sv-SE" sz="2000" b="1" dirty="0"/>
            </a:br>
            <a:r>
              <a:rPr lang="sv-SE" sz="2000" dirty="0"/>
              <a:t>Framför motståndarnas forwards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Dessa ytor varierar i storlek beroende på vart på planen spelet är.</a:t>
            </a:r>
            <a:endParaRPr lang="sv-SE" sz="1200" dirty="0"/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3BACF61B-067B-A8E9-1931-D1ECB85481EF}"/>
              </a:ext>
            </a:extLst>
          </p:cNvPr>
          <p:cNvSpPr txBox="1">
            <a:spLocks/>
          </p:cNvSpPr>
          <p:nvPr/>
        </p:nvSpPr>
        <p:spPr>
          <a:xfrm>
            <a:off x="507998" y="614363"/>
            <a:ext cx="7081520" cy="985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Spelytor</a:t>
            </a:r>
          </a:p>
        </p:txBody>
      </p:sp>
      <p:grpSp>
        <p:nvGrpSpPr>
          <p:cNvPr id="24" name="Gruppera">
            <a:extLst>
              <a:ext uri="{FF2B5EF4-FFF2-40B4-BE49-F238E27FC236}">
                <a16:creationId xmlns:a16="http://schemas.microsoft.com/office/drawing/2014/main" id="{98107853-93D9-2D2D-6644-846B5970B4D6}"/>
              </a:ext>
            </a:extLst>
          </p:cNvPr>
          <p:cNvGrpSpPr/>
          <p:nvPr/>
        </p:nvGrpSpPr>
        <p:grpSpPr>
          <a:xfrm>
            <a:off x="8129743" y="5249431"/>
            <a:ext cx="241304" cy="442990"/>
            <a:chOff x="9994" y="0"/>
            <a:chExt cx="482606" cy="885978"/>
          </a:xfrm>
        </p:grpSpPr>
        <p:sp>
          <p:nvSpPr>
            <p:cNvPr id="25" name="Cirkel">
              <a:extLst>
                <a:ext uri="{FF2B5EF4-FFF2-40B4-BE49-F238E27FC236}">
                  <a16:creationId xmlns:a16="http://schemas.microsoft.com/office/drawing/2014/main" id="{425B829F-E0A2-85C2-E081-64CE4CB880D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6" name="VIB">
              <a:extLst>
                <a:ext uri="{FF2B5EF4-FFF2-40B4-BE49-F238E27FC236}">
                  <a16:creationId xmlns:a16="http://schemas.microsoft.com/office/drawing/2014/main" id="{8D0ED2A5-A64C-0899-209B-91BE0F2D19F9}"/>
                </a:ext>
              </a:extLst>
            </p:cNvPr>
            <p:cNvSpPr txBox="1"/>
            <p:nvPr/>
          </p:nvSpPr>
          <p:spPr>
            <a:xfrm>
              <a:off x="9994" y="460221"/>
              <a:ext cx="44242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YB</a:t>
              </a:r>
              <a:endParaRPr sz="1050" dirty="0"/>
            </a:p>
          </p:txBody>
        </p:sp>
      </p:grpSp>
      <p:grpSp>
        <p:nvGrpSpPr>
          <p:cNvPr id="27" name="Gruppera">
            <a:extLst>
              <a:ext uri="{FF2B5EF4-FFF2-40B4-BE49-F238E27FC236}">
                <a16:creationId xmlns:a16="http://schemas.microsoft.com/office/drawing/2014/main" id="{33DE9BFD-0E2B-CFCE-00F1-09A51F7F04A3}"/>
              </a:ext>
            </a:extLst>
          </p:cNvPr>
          <p:cNvGrpSpPr/>
          <p:nvPr/>
        </p:nvGrpSpPr>
        <p:grpSpPr>
          <a:xfrm>
            <a:off x="11294205" y="5198282"/>
            <a:ext cx="246301" cy="442990"/>
            <a:chOff x="0" y="0"/>
            <a:chExt cx="492600" cy="885978"/>
          </a:xfrm>
        </p:grpSpPr>
        <p:sp>
          <p:nvSpPr>
            <p:cNvPr id="28" name="Cirkel">
              <a:extLst>
                <a:ext uri="{FF2B5EF4-FFF2-40B4-BE49-F238E27FC236}">
                  <a16:creationId xmlns:a16="http://schemas.microsoft.com/office/drawing/2014/main" id="{76D55AD9-3FB6-CE4E-FC82-909974A1EF59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29" name="VIB">
              <a:extLst>
                <a:ext uri="{FF2B5EF4-FFF2-40B4-BE49-F238E27FC236}">
                  <a16:creationId xmlns:a16="http://schemas.microsoft.com/office/drawing/2014/main" id="{FF43E239-1A6D-5F04-DF59-8440B90CDF4D}"/>
                </a:ext>
              </a:extLst>
            </p:cNvPr>
            <p:cNvSpPr txBox="1"/>
            <p:nvPr/>
          </p:nvSpPr>
          <p:spPr>
            <a:xfrm>
              <a:off x="0" y="460221"/>
              <a:ext cx="44242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YB</a:t>
              </a:r>
              <a:endParaRPr sz="1050" dirty="0"/>
            </a:p>
          </p:txBody>
        </p:sp>
      </p:grpSp>
      <p:grpSp>
        <p:nvGrpSpPr>
          <p:cNvPr id="30" name="Gruppera">
            <a:extLst>
              <a:ext uri="{FF2B5EF4-FFF2-40B4-BE49-F238E27FC236}">
                <a16:creationId xmlns:a16="http://schemas.microsoft.com/office/drawing/2014/main" id="{BC36AB12-54CA-6587-3491-FB6D50BEDEB1}"/>
              </a:ext>
            </a:extLst>
          </p:cNvPr>
          <p:cNvGrpSpPr/>
          <p:nvPr/>
        </p:nvGrpSpPr>
        <p:grpSpPr>
          <a:xfrm>
            <a:off x="9388904" y="5637968"/>
            <a:ext cx="246301" cy="442990"/>
            <a:chOff x="0" y="0"/>
            <a:chExt cx="492600" cy="885978"/>
          </a:xfrm>
        </p:grpSpPr>
        <p:sp>
          <p:nvSpPr>
            <p:cNvPr id="31" name="Cirkel">
              <a:extLst>
                <a:ext uri="{FF2B5EF4-FFF2-40B4-BE49-F238E27FC236}">
                  <a16:creationId xmlns:a16="http://schemas.microsoft.com/office/drawing/2014/main" id="{F6CA3F0D-8484-E47A-7773-8FA3115FBE9E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" name="VIB">
              <a:extLst>
                <a:ext uri="{FF2B5EF4-FFF2-40B4-BE49-F238E27FC236}">
                  <a16:creationId xmlns:a16="http://schemas.microsoft.com/office/drawing/2014/main" id="{F49E3492-AD7B-9DFC-2A3A-EEF437BCCD2F}"/>
                </a:ext>
              </a:extLst>
            </p:cNvPr>
            <p:cNvSpPr txBox="1"/>
            <p:nvPr/>
          </p:nvSpPr>
          <p:spPr>
            <a:xfrm>
              <a:off x="0" y="460221"/>
              <a:ext cx="45525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CB</a:t>
              </a:r>
              <a:endParaRPr sz="1050" dirty="0"/>
            </a:p>
          </p:txBody>
        </p:sp>
      </p:grpSp>
      <p:grpSp>
        <p:nvGrpSpPr>
          <p:cNvPr id="33" name="Gruppera">
            <a:extLst>
              <a:ext uri="{FF2B5EF4-FFF2-40B4-BE49-F238E27FC236}">
                <a16:creationId xmlns:a16="http://schemas.microsoft.com/office/drawing/2014/main" id="{F3C240E9-D66F-C507-3B33-16F40E73077D}"/>
              </a:ext>
            </a:extLst>
          </p:cNvPr>
          <p:cNvGrpSpPr/>
          <p:nvPr/>
        </p:nvGrpSpPr>
        <p:grpSpPr>
          <a:xfrm>
            <a:off x="9064643" y="3072908"/>
            <a:ext cx="306174" cy="442990"/>
            <a:chOff x="0" y="0"/>
            <a:chExt cx="612346" cy="885978"/>
          </a:xfrm>
        </p:grpSpPr>
        <p:sp>
          <p:nvSpPr>
            <p:cNvPr id="34" name="Cirkel">
              <a:extLst>
                <a:ext uri="{FF2B5EF4-FFF2-40B4-BE49-F238E27FC236}">
                  <a16:creationId xmlns:a16="http://schemas.microsoft.com/office/drawing/2014/main" id="{3ABDB91A-D598-4362-A447-EAE353BA61BF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5" name="VIB">
              <a:extLst>
                <a:ext uri="{FF2B5EF4-FFF2-40B4-BE49-F238E27FC236}">
                  <a16:creationId xmlns:a16="http://schemas.microsoft.com/office/drawing/2014/main" id="{F9372554-1C50-5314-8D60-82BB8F72131D}"/>
                </a:ext>
              </a:extLst>
            </p:cNvPr>
            <p:cNvSpPr txBox="1"/>
            <p:nvPr/>
          </p:nvSpPr>
          <p:spPr>
            <a:xfrm>
              <a:off x="0" y="460221"/>
              <a:ext cx="61234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r>
                <a:rPr lang="sv-SE" sz="1050" dirty="0" err="1"/>
                <a:t>YFw</a:t>
              </a:r>
              <a:endParaRPr sz="1050" dirty="0"/>
            </a:p>
          </p:txBody>
        </p:sp>
      </p:grpSp>
      <p:grpSp>
        <p:nvGrpSpPr>
          <p:cNvPr id="36" name="Gruppera">
            <a:extLst>
              <a:ext uri="{FF2B5EF4-FFF2-40B4-BE49-F238E27FC236}">
                <a16:creationId xmlns:a16="http://schemas.microsoft.com/office/drawing/2014/main" id="{CA597715-0160-CEC4-04F3-C22AF46560CF}"/>
              </a:ext>
            </a:extLst>
          </p:cNvPr>
          <p:cNvGrpSpPr/>
          <p:nvPr/>
        </p:nvGrpSpPr>
        <p:grpSpPr>
          <a:xfrm>
            <a:off x="10378193" y="3073613"/>
            <a:ext cx="275717" cy="442990"/>
            <a:chOff x="0" y="0"/>
            <a:chExt cx="551432" cy="885978"/>
          </a:xfrm>
        </p:grpSpPr>
        <p:sp>
          <p:nvSpPr>
            <p:cNvPr id="37" name="Cirkel">
              <a:extLst>
                <a:ext uri="{FF2B5EF4-FFF2-40B4-BE49-F238E27FC236}">
                  <a16:creationId xmlns:a16="http://schemas.microsoft.com/office/drawing/2014/main" id="{8E9F703E-240E-E3AC-362C-4BD83AD8C2AD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8" name="VIB">
              <a:extLst>
                <a:ext uri="{FF2B5EF4-FFF2-40B4-BE49-F238E27FC236}">
                  <a16:creationId xmlns:a16="http://schemas.microsoft.com/office/drawing/2014/main" id="{C1D53837-11CF-0234-5B5E-FB9A153FBB3B}"/>
                </a:ext>
              </a:extLst>
            </p:cNvPr>
            <p:cNvSpPr txBox="1"/>
            <p:nvPr/>
          </p:nvSpPr>
          <p:spPr>
            <a:xfrm>
              <a:off x="0" y="460221"/>
              <a:ext cx="55143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 err="1"/>
                <a:t>YFw</a:t>
              </a:r>
              <a:endParaRPr sz="1050" dirty="0"/>
            </a:p>
          </p:txBody>
        </p:sp>
      </p:grpSp>
      <p:grpSp>
        <p:nvGrpSpPr>
          <p:cNvPr id="39" name="Gruppera">
            <a:extLst>
              <a:ext uri="{FF2B5EF4-FFF2-40B4-BE49-F238E27FC236}">
                <a16:creationId xmlns:a16="http://schemas.microsoft.com/office/drawing/2014/main" id="{7A36342B-65B1-7F92-3A87-CE92A85FE0B5}"/>
              </a:ext>
            </a:extLst>
          </p:cNvPr>
          <p:cNvGrpSpPr/>
          <p:nvPr/>
        </p:nvGrpSpPr>
        <p:grpSpPr>
          <a:xfrm>
            <a:off x="9814243" y="3589641"/>
            <a:ext cx="282129" cy="442990"/>
            <a:chOff x="0" y="0"/>
            <a:chExt cx="564256" cy="885978"/>
          </a:xfrm>
        </p:grpSpPr>
        <p:sp>
          <p:nvSpPr>
            <p:cNvPr id="40" name="Cirkel">
              <a:extLst>
                <a:ext uri="{FF2B5EF4-FFF2-40B4-BE49-F238E27FC236}">
                  <a16:creationId xmlns:a16="http://schemas.microsoft.com/office/drawing/2014/main" id="{9B3F7E2B-A333-0FC3-CC4A-C7147ABEF278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1" name="VIB">
              <a:extLst>
                <a:ext uri="{FF2B5EF4-FFF2-40B4-BE49-F238E27FC236}">
                  <a16:creationId xmlns:a16="http://schemas.microsoft.com/office/drawing/2014/main" id="{80088E80-D04F-0315-DA00-65E4AC06C1A7}"/>
                </a:ext>
              </a:extLst>
            </p:cNvPr>
            <p:cNvSpPr txBox="1"/>
            <p:nvPr/>
          </p:nvSpPr>
          <p:spPr>
            <a:xfrm>
              <a:off x="0" y="460221"/>
              <a:ext cx="564256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 err="1"/>
                <a:t>CFw</a:t>
              </a:r>
              <a:endParaRPr sz="1050" dirty="0"/>
            </a:p>
          </p:txBody>
        </p:sp>
      </p:grpSp>
      <p:grpSp>
        <p:nvGrpSpPr>
          <p:cNvPr id="42" name="Gruppera">
            <a:extLst>
              <a:ext uri="{FF2B5EF4-FFF2-40B4-BE49-F238E27FC236}">
                <a16:creationId xmlns:a16="http://schemas.microsoft.com/office/drawing/2014/main" id="{C832C84F-D469-809B-2385-1D94DA747028}"/>
              </a:ext>
            </a:extLst>
          </p:cNvPr>
          <p:cNvGrpSpPr/>
          <p:nvPr/>
        </p:nvGrpSpPr>
        <p:grpSpPr>
          <a:xfrm>
            <a:off x="7776115" y="3685575"/>
            <a:ext cx="325410" cy="442990"/>
            <a:chOff x="0" y="0"/>
            <a:chExt cx="650818" cy="885978"/>
          </a:xfrm>
        </p:grpSpPr>
        <p:sp>
          <p:nvSpPr>
            <p:cNvPr id="43" name="Cirkel">
              <a:extLst>
                <a:ext uri="{FF2B5EF4-FFF2-40B4-BE49-F238E27FC236}">
                  <a16:creationId xmlns:a16="http://schemas.microsoft.com/office/drawing/2014/main" id="{932EF5E9-4A58-8BE2-9388-FFB843D5DEB4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4" name="VIB">
              <a:extLst>
                <a:ext uri="{FF2B5EF4-FFF2-40B4-BE49-F238E27FC236}">
                  <a16:creationId xmlns:a16="http://schemas.microsoft.com/office/drawing/2014/main" id="{877E4B7C-32E6-6575-8B97-BA6C869534C7}"/>
                </a:ext>
              </a:extLst>
            </p:cNvPr>
            <p:cNvSpPr txBox="1"/>
            <p:nvPr/>
          </p:nvSpPr>
          <p:spPr>
            <a:xfrm>
              <a:off x="0" y="460221"/>
              <a:ext cx="65081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YMF</a:t>
              </a:r>
              <a:endParaRPr sz="1050" dirty="0"/>
            </a:p>
          </p:txBody>
        </p:sp>
      </p:grpSp>
      <p:grpSp>
        <p:nvGrpSpPr>
          <p:cNvPr id="45" name="Gruppera">
            <a:extLst>
              <a:ext uri="{FF2B5EF4-FFF2-40B4-BE49-F238E27FC236}">
                <a16:creationId xmlns:a16="http://schemas.microsoft.com/office/drawing/2014/main" id="{13B49E63-76A0-82C2-6729-7BBBA9CC1851}"/>
              </a:ext>
            </a:extLst>
          </p:cNvPr>
          <p:cNvGrpSpPr/>
          <p:nvPr/>
        </p:nvGrpSpPr>
        <p:grpSpPr>
          <a:xfrm>
            <a:off x="10051782" y="4352896"/>
            <a:ext cx="331822" cy="442990"/>
            <a:chOff x="0" y="0"/>
            <a:chExt cx="663642" cy="885978"/>
          </a:xfrm>
        </p:grpSpPr>
        <p:sp>
          <p:nvSpPr>
            <p:cNvPr id="46" name="Cirkel">
              <a:extLst>
                <a:ext uri="{FF2B5EF4-FFF2-40B4-BE49-F238E27FC236}">
                  <a16:creationId xmlns:a16="http://schemas.microsoft.com/office/drawing/2014/main" id="{5593CADE-D374-466E-2DD0-5006FDDD06A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47" name="VIB">
              <a:extLst>
                <a:ext uri="{FF2B5EF4-FFF2-40B4-BE49-F238E27FC236}">
                  <a16:creationId xmlns:a16="http://schemas.microsoft.com/office/drawing/2014/main" id="{D67F2AEB-1234-8162-4E48-52D9536E8D2B}"/>
                </a:ext>
              </a:extLst>
            </p:cNvPr>
            <p:cNvSpPr txBox="1"/>
            <p:nvPr/>
          </p:nvSpPr>
          <p:spPr>
            <a:xfrm>
              <a:off x="0" y="460221"/>
              <a:ext cx="66364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CMF</a:t>
              </a:r>
              <a:endParaRPr sz="1050" dirty="0"/>
            </a:p>
          </p:txBody>
        </p:sp>
      </p:grpSp>
      <p:grpSp>
        <p:nvGrpSpPr>
          <p:cNvPr id="48" name="Gruppera">
            <a:extLst>
              <a:ext uri="{FF2B5EF4-FFF2-40B4-BE49-F238E27FC236}">
                <a16:creationId xmlns:a16="http://schemas.microsoft.com/office/drawing/2014/main" id="{F3E94039-4E81-275F-FC7D-269F92A8881E}"/>
              </a:ext>
            </a:extLst>
          </p:cNvPr>
          <p:cNvGrpSpPr/>
          <p:nvPr/>
        </p:nvGrpSpPr>
        <p:grpSpPr>
          <a:xfrm>
            <a:off x="9329738" y="4184205"/>
            <a:ext cx="331822" cy="442990"/>
            <a:chOff x="0" y="0"/>
            <a:chExt cx="663642" cy="885978"/>
          </a:xfrm>
        </p:grpSpPr>
        <p:sp>
          <p:nvSpPr>
            <p:cNvPr id="49" name="Cirkel">
              <a:extLst>
                <a:ext uri="{FF2B5EF4-FFF2-40B4-BE49-F238E27FC236}">
                  <a16:creationId xmlns:a16="http://schemas.microsoft.com/office/drawing/2014/main" id="{4268FE04-5F8F-2C67-9AC7-E0CD8B2D772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0" name="VIB">
              <a:extLst>
                <a:ext uri="{FF2B5EF4-FFF2-40B4-BE49-F238E27FC236}">
                  <a16:creationId xmlns:a16="http://schemas.microsoft.com/office/drawing/2014/main" id="{C8BE2884-82E8-E3EC-1DD3-FA3D3DBE453F}"/>
                </a:ext>
              </a:extLst>
            </p:cNvPr>
            <p:cNvSpPr txBox="1"/>
            <p:nvPr/>
          </p:nvSpPr>
          <p:spPr>
            <a:xfrm>
              <a:off x="0" y="460221"/>
              <a:ext cx="66364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CMF</a:t>
              </a:r>
              <a:endParaRPr sz="1050" dirty="0"/>
            </a:p>
          </p:txBody>
        </p:sp>
      </p:grpSp>
      <p:grpSp>
        <p:nvGrpSpPr>
          <p:cNvPr id="51" name="Gruppera">
            <a:extLst>
              <a:ext uri="{FF2B5EF4-FFF2-40B4-BE49-F238E27FC236}">
                <a16:creationId xmlns:a16="http://schemas.microsoft.com/office/drawing/2014/main" id="{6877B68B-A805-8CCE-A863-95EB811FAFD6}"/>
              </a:ext>
            </a:extLst>
          </p:cNvPr>
          <p:cNvGrpSpPr/>
          <p:nvPr/>
        </p:nvGrpSpPr>
        <p:grpSpPr>
          <a:xfrm>
            <a:off x="11631487" y="3570520"/>
            <a:ext cx="325410" cy="442990"/>
            <a:chOff x="0" y="0"/>
            <a:chExt cx="650818" cy="885978"/>
          </a:xfrm>
        </p:grpSpPr>
        <p:sp>
          <p:nvSpPr>
            <p:cNvPr id="52" name="Cirkel">
              <a:extLst>
                <a:ext uri="{FF2B5EF4-FFF2-40B4-BE49-F238E27FC236}">
                  <a16:creationId xmlns:a16="http://schemas.microsoft.com/office/drawing/2014/main" id="{6A6E8BEC-8E50-275A-7968-01EF5394037B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015E8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3" name="VIB">
              <a:extLst>
                <a:ext uri="{FF2B5EF4-FFF2-40B4-BE49-F238E27FC236}">
                  <a16:creationId xmlns:a16="http://schemas.microsoft.com/office/drawing/2014/main" id="{B70D755B-C1CA-BF66-1205-ECBB53D85480}"/>
                </a:ext>
              </a:extLst>
            </p:cNvPr>
            <p:cNvSpPr txBox="1"/>
            <p:nvPr/>
          </p:nvSpPr>
          <p:spPr>
            <a:xfrm>
              <a:off x="0" y="460221"/>
              <a:ext cx="650818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YMF</a:t>
              </a:r>
              <a:endParaRPr sz="1050" dirty="0"/>
            </a:p>
          </p:txBody>
        </p:sp>
      </p:grpSp>
      <p:grpSp>
        <p:nvGrpSpPr>
          <p:cNvPr id="54" name="Gruppera">
            <a:extLst>
              <a:ext uri="{FF2B5EF4-FFF2-40B4-BE49-F238E27FC236}">
                <a16:creationId xmlns:a16="http://schemas.microsoft.com/office/drawing/2014/main" id="{884E58A7-CAE7-8A43-5A92-C79FA3B03D05}"/>
              </a:ext>
            </a:extLst>
          </p:cNvPr>
          <p:cNvGrpSpPr/>
          <p:nvPr/>
        </p:nvGrpSpPr>
        <p:grpSpPr>
          <a:xfrm>
            <a:off x="8408133" y="2687237"/>
            <a:ext cx="241304" cy="442990"/>
            <a:chOff x="9994" y="0"/>
            <a:chExt cx="482606" cy="885978"/>
          </a:xfrm>
        </p:grpSpPr>
        <p:sp>
          <p:nvSpPr>
            <p:cNvPr id="55" name="Cirkel">
              <a:extLst>
                <a:ext uri="{FF2B5EF4-FFF2-40B4-BE49-F238E27FC236}">
                  <a16:creationId xmlns:a16="http://schemas.microsoft.com/office/drawing/2014/main" id="{2DC66420-E80C-4A38-EF8D-E7C460C2C05E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6" name="VIB">
              <a:extLst>
                <a:ext uri="{FF2B5EF4-FFF2-40B4-BE49-F238E27FC236}">
                  <a16:creationId xmlns:a16="http://schemas.microsoft.com/office/drawing/2014/main" id="{E4B46A25-8260-FB4C-5485-CB2B82B1FEA4}"/>
                </a:ext>
              </a:extLst>
            </p:cNvPr>
            <p:cNvSpPr txBox="1"/>
            <p:nvPr/>
          </p:nvSpPr>
          <p:spPr>
            <a:xfrm>
              <a:off x="9994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57" name="Gruppera">
            <a:extLst>
              <a:ext uri="{FF2B5EF4-FFF2-40B4-BE49-F238E27FC236}">
                <a16:creationId xmlns:a16="http://schemas.microsoft.com/office/drawing/2014/main" id="{81B3639F-06A2-7A68-AE5C-11798EB4A6DF}"/>
              </a:ext>
            </a:extLst>
          </p:cNvPr>
          <p:cNvGrpSpPr/>
          <p:nvPr/>
        </p:nvGrpSpPr>
        <p:grpSpPr>
          <a:xfrm>
            <a:off x="11142956" y="2718519"/>
            <a:ext cx="246301" cy="442990"/>
            <a:chOff x="0" y="0"/>
            <a:chExt cx="492600" cy="885978"/>
          </a:xfrm>
        </p:grpSpPr>
        <p:sp>
          <p:nvSpPr>
            <p:cNvPr id="58" name="Cirkel">
              <a:extLst>
                <a:ext uri="{FF2B5EF4-FFF2-40B4-BE49-F238E27FC236}">
                  <a16:creationId xmlns:a16="http://schemas.microsoft.com/office/drawing/2014/main" id="{51CC2897-A580-8CE4-3381-D32F932FD486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59" name="VIB">
              <a:extLst>
                <a:ext uri="{FF2B5EF4-FFF2-40B4-BE49-F238E27FC236}">
                  <a16:creationId xmlns:a16="http://schemas.microsoft.com/office/drawing/2014/main" id="{59792225-5B70-B1D4-10AB-FF51B30EA252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0" name="Gruppera">
            <a:extLst>
              <a:ext uri="{FF2B5EF4-FFF2-40B4-BE49-F238E27FC236}">
                <a16:creationId xmlns:a16="http://schemas.microsoft.com/office/drawing/2014/main" id="{39BDE8AC-0815-B17B-014B-6D99DC647901}"/>
              </a:ext>
            </a:extLst>
          </p:cNvPr>
          <p:cNvGrpSpPr/>
          <p:nvPr/>
        </p:nvGrpSpPr>
        <p:grpSpPr>
          <a:xfrm>
            <a:off x="10172720" y="2641089"/>
            <a:ext cx="246301" cy="442990"/>
            <a:chOff x="0" y="0"/>
            <a:chExt cx="492600" cy="885978"/>
          </a:xfrm>
        </p:grpSpPr>
        <p:sp>
          <p:nvSpPr>
            <p:cNvPr id="61" name="Cirkel">
              <a:extLst>
                <a:ext uri="{FF2B5EF4-FFF2-40B4-BE49-F238E27FC236}">
                  <a16:creationId xmlns:a16="http://schemas.microsoft.com/office/drawing/2014/main" id="{91F76A2B-C108-C096-C14F-5C5AA91D84F5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62" name="VIB">
              <a:extLst>
                <a:ext uri="{FF2B5EF4-FFF2-40B4-BE49-F238E27FC236}">
                  <a16:creationId xmlns:a16="http://schemas.microsoft.com/office/drawing/2014/main" id="{74C4CAE2-BB00-49E6-415A-FD03B9AB0370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3" name="Gruppera">
            <a:extLst>
              <a:ext uri="{FF2B5EF4-FFF2-40B4-BE49-F238E27FC236}">
                <a16:creationId xmlns:a16="http://schemas.microsoft.com/office/drawing/2014/main" id="{C7D636DD-825B-84B0-4A8E-84D0838CDDCB}"/>
              </a:ext>
            </a:extLst>
          </p:cNvPr>
          <p:cNvGrpSpPr/>
          <p:nvPr/>
        </p:nvGrpSpPr>
        <p:grpSpPr>
          <a:xfrm>
            <a:off x="9740401" y="1324168"/>
            <a:ext cx="234951" cy="442990"/>
            <a:chOff x="22699" y="0"/>
            <a:chExt cx="469901" cy="885978"/>
          </a:xfrm>
        </p:grpSpPr>
        <p:sp>
          <p:nvSpPr>
            <p:cNvPr id="64" name="Cirkel">
              <a:extLst>
                <a:ext uri="{FF2B5EF4-FFF2-40B4-BE49-F238E27FC236}">
                  <a16:creationId xmlns:a16="http://schemas.microsoft.com/office/drawing/2014/main" id="{1F75989D-B5DF-8E4F-3976-09650AF0CC72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5" name="VIB">
              <a:extLst>
                <a:ext uri="{FF2B5EF4-FFF2-40B4-BE49-F238E27FC236}">
                  <a16:creationId xmlns:a16="http://schemas.microsoft.com/office/drawing/2014/main" id="{E32EC14B-B873-B43A-57A7-18C86864C1CA}"/>
                </a:ext>
              </a:extLst>
            </p:cNvPr>
            <p:cNvSpPr txBox="1"/>
            <p:nvPr/>
          </p:nvSpPr>
          <p:spPr>
            <a:xfrm>
              <a:off x="180839" y="460221"/>
              <a:ext cx="102720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pPr algn="ctr"/>
              <a:endParaRPr sz="1050" dirty="0"/>
            </a:p>
          </p:txBody>
        </p:sp>
      </p:grpSp>
      <p:grpSp>
        <p:nvGrpSpPr>
          <p:cNvPr id="66" name="Gruppera">
            <a:extLst>
              <a:ext uri="{FF2B5EF4-FFF2-40B4-BE49-F238E27FC236}">
                <a16:creationId xmlns:a16="http://schemas.microsoft.com/office/drawing/2014/main" id="{44E4F5E0-455D-88F0-36ED-9941EF8A9263}"/>
              </a:ext>
            </a:extLst>
          </p:cNvPr>
          <p:cNvGrpSpPr/>
          <p:nvPr/>
        </p:nvGrpSpPr>
        <p:grpSpPr>
          <a:xfrm>
            <a:off x="9241617" y="2685023"/>
            <a:ext cx="246301" cy="442990"/>
            <a:chOff x="0" y="0"/>
            <a:chExt cx="492600" cy="885978"/>
          </a:xfrm>
        </p:grpSpPr>
        <p:sp>
          <p:nvSpPr>
            <p:cNvPr id="67" name="Cirkel">
              <a:extLst>
                <a:ext uri="{FF2B5EF4-FFF2-40B4-BE49-F238E27FC236}">
                  <a16:creationId xmlns:a16="http://schemas.microsoft.com/office/drawing/2014/main" id="{7FEAF2E0-EE47-422F-520D-FF73507A37B0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68" name="VIB">
              <a:extLst>
                <a:ext uri="{FF2B5EF4-FFF2-40B4-BE49-F238E27FC236}">
                  <a16:creationId xmlns:a16="http://schemas.microsoft.com/office/drawing/2014/main" id="{12A45BDA-04FE-FD83-59D1-F10BEE4E6C8B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69" name="Gruppera">
            <a:extLst>
              <a:ext uri="{FF2B5EF4-FFF2-40B4-BE49-F238E27FC236}">
                <a16:creationId xmlns:a16="http://schemas.microsoft.com/office/drawing/2014/main" id="{D68388B4-9ECB-65FC-E70D-F05BFE7FFA10}"/>
              </a:ext>
            </a:extLst>
          </p:cNvPr>
          <p:cNvGrpSpPr/>
          <p:nvPr/>
        </p:nvGrpSpPr>
        <p:grpSpPr>
          <a:xfrm>
            <a:off x="8247124" y="3842814"/>
            <a:ext cx="246301" cy="341391"/>
            <a:chOff x="0" y="203198"/>
            <a:chExt cx="492600" cy="682780"/>
          </a:xfrm>
        </p:grpSpPr>
        <p:sp>
          <p:nvSpPr>
            <p:cNvPr id="70" name="Cirkel">
              <a:extLst>
                <a:ext uri="{FF2B5EF4-FFF2-40B4-BE49-F238E27FC236}">
                  <a16:creationId xmlns:a16="http://schemas.microsoft.com/office/drawing/2014/main" id="{C22444BA-4925-53F4-246A-3B4346A6B403}"/>
                </a:ext>
              </a:extLst>
            </p:cNvPr>
            <p:cNvSpPr/>
            <p:nvPr/>
          </p:nvSpPr>
          <p:spPr>
            <a:xfrm>
              <a:off x="22700" y="203198"/>
              <a:ext cx="469900" cy="469901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1" name="VIB">
              <a:extLst>
                <a:ext uri="{FF2B5EF4-FFF2-40B4-BE49-F238E27FC236}">
                  <a16:creationId xmlns:a16="http://schemas.microsoft.com/office/drawing/2014/main" id="{4D986FD1-6807-EF3B-08D2-FBD4B7162734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2" name="Gruppera">
            <a:extLst>
              <a:ext uri="{FF2B5EF4-FFF2-40B4-BE49-F238E27FC236}">
                <a16:creationId xmlns:a16="http://schemas.microsoft.com/office/drawing/2014/main" id="{D8333EE9-EC12-850B-FBB6-4C10F5349BD8}"/>
              </a:ext>
            </a:extLst>
          </p:cNvPr>
          <p:cNvGrpSpPr/>
          <p:nvPr/>
        </p:nvGrpSpPr>
        <p:grpSpPr>
          <a:xfrm>
            <a:off x="10126418" y="4051860"/>
            <a:ext cx="246301" cy="442990"/>
            <a:chOff x="0" y="0"/>
            <a:chExt cx="492600" cy="885980"/>
          </a:xfrm>
        </p:grpSpPr>
        <p:sp>
          <p:nvSpPr>
            <p:cNvPr id="73" name="Cirkel">
              <a:extLst>
                <a:ext uri="{FF2B5EF4-FFF2-40B4-BE49-F238E27FC236}">
                  <a16:creationId xmlns:a16="http://schemas.microsoft.com/office/drawing/2014/main" id="{33B48378-9D55-CA40-42C4-4DDE2FD05708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4" name="VIB">
              <a:extLst>
                <a:ext uri="{FF2B5EF4-FFF2-40B4-BE49-F238E27FC236}">
                  <a16:creationId xmlns:a16="http://schemas.microsoft.com/office/drawing/2014/main" id="{E6CDDD05-131C-D269-52EF-B6A539DD1AD1}"/>
                </a:ext>
              </a:extLst>
            </p:cNvPr>
            <p:cNvSpPr txBox="1"/>
            <p:nvPr/>
          </p:nvSpPr>
          <p:spPr>
            <a:xfrm>
              <a:off x="0" y="460222"/>
              <a:ext cx="163507" cy="425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sp>
        <p:nvSpPr>
          <p:cNvPr id="75" name="Cirkel">
            <a:extLst>
              <a:ext uri="{FF2B5EF4-FFF2-40B4-BE49-F238E27FC236}">
                <a16:creationId xmlns:a16="http://schemas.microsoft.com/office/drawing/2014/main" id="{2CE1E9CA-D0A8-A5FE-78C0-195F296F7AE5}"/>
              </a:ext>
            </a:extLst>
          </p:cNvPr>
          <p:cNvSpPr/>
          <p:nvPr/>
        </p:nvSpPr>
        <p:spPr>
          <a:xfrm>
            <a:off x="9124142" y="3888609"/>
            <a:ext cx="234951" cy="23495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grpSp>
        <p:nvGrpSpPr>
          <p:cNvPr id="76" name="Gruppera">
            <a:extLst>
              <a:ext uri="{FF2B5EF4-FFF2-40B4-BE49-F238E27FC236}">
                <a16:creationId xmlns:a16="http://schemas.microsoft.com/office/drawing/2014/main" id="{46C84DDD-B8A7-FBBD-88F3-35C2FBD0A206}"/>
              </a:ext>
            </a:extLst>
          </p:cNvPr>
          <p:cNvGrpSpPr/>
          <p:nvPr/>
        </p:nvGrpSpPr>
        <p:grpSpPr>
          <a:xfrm>
            <a:off x="11267711" y="3802452"/>
            <a:ext cx="246301" cy="442990"/>
            <a:chOff x="0" y="0"/>
            <a:chExt cx="492600" cy="885978"/>
          </a:xfrm>
        </p:grpSpPr>
        <p:sp>
          <p:nvSpPr>
            <p:cNvPr id="77" name="Cirkel">
              <a:extLst>
                <a:ext uri="{FF2B5EF4-FFF2-40B4-BE49-F238E27FC236}">
                  <a16:creationId xmlns:a16="http://schemas.microsoft.com/office/drawing/2014/main" id="{646993B7-3D3D-77EA-7211-96BE06A1757C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78" name="VIB">
              <a:extLst>
                <a:ext uri="{FF2B5EF4-FFF2-40B4-BE49-F238E27FC236}">
                  <a16:creationId xmlns:a16="http://schemas.microsoft.com/office/drawing/2014/main" id="{709B16B6-2687-55BC-FD36-120C4A5B5D01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79" name="Gruppera">
            <a:extLst>
              <a:ext uri="{FF2B5EF4-FFF2-40B4-BE49-F238E27FC236}">
                <a16:creationId xmlns:a16="http://schemas.microsoft.com/office/drawing/2014/main" id="{EFD161EA-B8A8-ED80-615C-511F8A77AEDD}"/>
              </a:ext>
            </a:extLst>
          </p:cNvPr>
          <p:cNvGrpSpPr/>
          <p:nvPr/>
        </p:nvGrpSpPr>
        <p:grpSpPr>
          <a:xfrm>
            <a:off x="8735471" y="5141310"/>
            <a:ext cx="246301" cy="442990"/>
            <a:chOff x="0" y="0"/>
            <a:chExt cx="492600" cy="885978"/>
          </a:xfrm>
        </p:grpSpPr>
        <p:sp>
          <p:nvSpPr>
            <p:cNvPr id="80" name="Cirkel">
              <a:extLst>
                <a:ext uri="{FF2B5EF4-FFF2-40B4-BE49-F238E27FC236}">
                  <a16:creationId xmlns:a16="http://schemas.microsoft.com/office/drawing/2014/main" id="{75944516-12BB-381D-8CCA-8E07C3507C8A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1" name="VIB">
              <a:extLst>
                <a:ext uri="{FF2B5EF4-FFF2-40B4-BE49-F238E27FC236}">
                  <a16:creationId xmlns:a16="http://schemas.microsoft.com/office/drawing/2014/main" id="{0368B3FE-97B3-ABD7-FB77-719F27843F87}"/>
                </a:ext>
              </a:extLst>
            </p:cNvPr>
            <p:cNvSpPr txBox="1"/>
            <p:nvPr/>
          </p:nvSpPr>
          <p:spPr>
            <a:xfrm>
              <a:off x="0" y="460221"/>
              <a:ext cx="163507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r>
                <a:rPr lang="sv-SE" sz="1050" dirty="0"/>
                <a:t> </a:t>
              </a:r>
              <a:endParaRPr sz="1050" dirty="0"/>
            </a:p>
          </p:txBody>
        </p:sp>
      </p:grpSp>
      <p:grpSp>
        <p:nvGrpSpPr>
          <p:cNvPr id="82" name="Gruppera">
            <a:extLst>
              <a:ext uri="{FF2B5EF4-FFF2-40B4-BE49-F238E27FC236}">
                <a16:creationId xmlns:a16="http://schemas.microsoft.com/office/drawing/2014/main" id="{5037EB29-BF2B-556A-4126-71F1E5221C4C}"/>
              </a:ext>
            </a:extLst>
          </p:cNvPr>
          <p:cNvGrpSpPr/>
          <p:nvPr/>
        </p:nvGrpSpPr>
        <p:grpSpPr>
          <a:xfrm>
            <a:off x="10625663" y="5128276"/>
            <a:ext cx="246301" cy="442990"/>
            <a:chOff x="0" y="0"/>
            <a:chExt cx="492600" cy="885978"/>
          </a:xfrm>
        </p:grpSpPr>
        <p:sp>
          <p:nvSpPr>
            <p:cNvPr id="83" name="Cirkel">
              <a:extLst>
                <a:ext uri="{FF2B5EF4-FFF2-40B4-BE49-F238E27FC236}">
                  <a16:creationId xmlns:a16="http://schemas.microsoft.com/office/drawing/2014/main" id="{00E3B439-03AF-8A3E-5DAD-929B356FB2DD}"/>
                </a:ext>
              </a:extLst>
            </p:cNvPr>
            <p:cNvSpPr/>
            <p:nvPr/>
          </p:nvSpPr>
          <p:spPr>
            <a:xfrm>
              <a:off x="22699" y="0"/>
              <a:ext cx="469901" cy="469900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84" name="VIB">
              <a:extLst>
                <a:ext uri="{FF2B5EF4-FFF2-40B4-BE49-F238E27FC236}">
                  <a16:creationId xmlns:a16="http://schemas.microsoft.com/office/drawing/2014/main" id="{EDB00C96-B1E5-499B-ED28-ABA6349BA9A6}"/>
                </a:ext>
              </a:extLst>
            </p:cNvPr>
            <p:cNvSpPr txBox="1"/>
            <p:nvPr/>
          </p:nvSpPr>
          <p:spPr>
            <a:xfrm>
              <a:off x="0" y="460221"/>
              <a:ext cx="102722" cy="425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>
                <a:defRPr sz="2100" b="0">
                  <a:solidFill>
                    <a:srgbClr val="FFFFFF"/>
                  </a:solidFill>
                  <a:latin typeface="Stag Sans Semibold"/>
                  <a:ea typeface="Stag Sans Semibold"/>
                  <a:cs typeface="Stag Sans Semibold"/>
                  <a:sym typeface="Stag Sans Semibold"/>
                </a:defRPr>
              </a:lvl1pPr>
            </a:lstStyle>
            <a:p>
              <a:endParaRPr sz="1050" dirty="0"/>
            </a:p>
          </p:txBody>
        </p:sp>
      </p:grpSp>
      <p:sp>
        <p:nvSpPr>
          <p:cNvPr id="85" name="Cirkel">
            <a:extLst>
              <a:ext uri="{FF2B5EF4-FFF2-40B4-BE49-F238E27FC236}">
                <a16:creationId xmlns:a16="http://schemas.microsoft.com/office/drawing/2014/main" id="{2B45E61C-0FE8-7819-C050-E83E1F51AB0E}"/>
              </a:ext>
            </a:extLst>
          </p:cNvPr>
          <p:cNvSpPr/>
          <p:nvPr/>
        </p:nvSpPr>
        <p:spPr>
          <a:xfrm>
            <a:off x="10004655" y="5860444"/>
            <a:ext cx="169358" cy="203707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b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4628A82D-778F-04D8-2681-A25E1D512735}"/>
              </a:ext>
            </a:extLst>
          </p:cNvPr>
          <p:cNvSpPr/>
          <p:nvPr/>
        </p:nvSpPr>
        <p:spPr>
          <a:xfrm>
            <a:off x="7670320" y="5396123"/>
            <a:ext cx="4305478" cy="877156"/>
          </a:xfrm>
          <a:prstGeom prst="rect">
            <a:avLst/>
          </a:prstGeom>
          <a:solidFill>
            <a:srgbClr val="FF0000">
              <a:alpha val="29804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cs typeface="Poppins" pitchFamily="2" charset="77"/>
            </a:endParaRP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69DB3E72-D0BD-E2FC-D85D-D1F9C8C1746D}"/>
              </a:ext>
            </a:extLst>
          </p:cNvPr>
          <p:cNvSpPr/>
          <p:nvPr/>
        </p:nvSpPr>
        <p:spPr>
          <a:xfrm>
            <a:off x="7682764" y="4271646"/>
            <a:ext cx="4305478" cy="849802"/>
          </a:xfrm>
          <a:prstGeom prst="rect">
            <a:avLst/>
          </a:prstGeom>
          <a:solidFill>
            <a:srgbClr val="FF0000">
              <a:alpha val="29804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cs typeface="Poppins" pitchFamily="2" charset="77"/>
            </a:endParaRP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063BFA1B-5403-0467-8F38-673920FB6680}"/>
              </a:ext>
            </a:extLst>
          </p:cNvPr>
          <p:cNvSpPr/>
          <p:nvPr/>
        </p:nvSpPr>
        <p:spPr>
          <a:xfrm>
            <a:off x="7682763" y="2940391"/>
            <a:ext cx="4305478" cy="869709"/>
          </a:xfrm>
          <a:prstGeom prst="rect">
            <a:avLst/>
          </a:prstGeom>
          <a:solidFill>
            <a:srgbClr val="FF0000">
              <a:alpha val="29804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cs typeface="Poppins" pitchFamily="2" charset="77"/>
            </a:endParaRPr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1A89382A-AAA0-F041-7066-ECD6660916D8}"/>
              </a:ext>
            </a:extLst>
          </p:cNvPr>
          <p:cNvSpPr/>
          <p:nvPr/>
        </p:nvSpPr>
        <p:spPr>
          <a:xfrm>
            <a:off x="7685863" y="575392"/>
            <a:ext cx="4305478" cy="1995960"/>
          </a:xfrm>
          <a:prstGeom prst="rect">
            <a:avLst/>
          </a:prstGeom>
          <a:solidFill>
            <a:srgbClr val="FF0000">
              <a:alpha val="29804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b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cs typeface="Poppins" pitchFamily="2" charset="77"/>
              </a:rPr>
            </a:br>
            <a:endParaRPr lang="sv-SE" sz="1400" b="1" dirty="0">
              <a:solidFill>
                <a:schemeClr val="tx1">
                  <a:lumMod val="65000"/>
                  <a:lumOff val="35000"/>
                </a:schemeClr>
              </a:solidFill>
              <a:cs typeface="Poppins" pitchFamily="2" charset="77"/>
            </a:endParaRP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B6BD59DA-2212-2938-8592-9ED8C90DF2BF}"/>
              </a:ext>
            </a:extLst>
          </p:cNvPr>
          <p:cNvSpPr txBox="1">
            <a:spLocks/>
          </p:cNvSpPr>
          <p:nvPr/>
        </p:nvSpPr>
        <p:spPr>
          <a:xfrm>
            <a:off x="4809207" y="1269153"/>
            <a:ext cx="2742021" cy="5234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Spelyta 3</a:t>
            </a:r>
            <a:br>
              <a:rPr lang="sv-SE" sz="2000" b="1" dirty="0"/>
            </a:b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Spelyta 2</a:t>
            </a:r>
            <a:br>
              <a:rPr lang="sv-SE" sz="2000" b="1" dirty="0"/>
            </a:b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Spelyta 1</a:t>
            </a:r>
            <a:br>
              <a:rPr lang="sv-SE" sz="2000" b="1" dirty="0"/>
            </a:b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v-SE" sz="2000" b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b="1" dirty="0"/>
              <a:t>Utgångsyta</a:t>
            </a:r>
            <a:br>
              <a:rPr lang="sv-SE" sz="2000" b="1" dirty="0"/>
            </a:b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70822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838DF-D14A-49DC-9781-D0E6420E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48" y="614363"/>
            <a:ext cx="7081520" cy="985837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Prioriterade passningsytor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7D7EE43-440E-99E7-60F4-A45C6DC4442D}"/>
              </a:ext>
            </a:extLst>
          </p:cNvPr>
          <p:cNvSpPr txBox="1"/>
          <p:nvPr/>
        </p:nvSpPr>
        <p:spPr>
          <a:xfrm>
            <a:off x="238466" y="1465976"/>
            <a:ext cx="68789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234" indent="0">
              <a:buNone/>
            </a:pPr>
            <a:r>
              <a:rPr lang="sv-SE" sz="2000" dirty="0">
                <a:solidFill>
                  <a:schemeClr val="tx1"/>
                </a:solidFill>
              </a:rPr>
              <a:t>Vi ska i första hand försöka att passa till en lägre siffra.</a:t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Att passa till en högre fungerar för att behålla bollen i laget.</a:t>
            </a:r>
            <a:br>
              <a:rPr lang="sv-SE" sz="2000" dirty="0">
                <a:solidFill>
                  <a:schemeClr val="tx1"/>
                </a:solidFill>
              </a:rPr>
            </a:b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b="1" dirty="0">
                <a:solidFill>
                  <a:schemeClr val="tx1"/>
                </a:solidFill>
              </a:rPr>
              <a:t>Vi ska sträva efter att hitta in med bollen i guldzonen. (1) </a:t>
            </a:r>
            <a:r>
              <a:rPr lang="sv-SE" sz="2000" b="1" dirty="0"/>
              <a:t>A</a:t>
            </a:r>
            <a:r>
              <a:rPr lang="sv-SE" sz="2000" b="1" dirty="0">
                <a:solidFill>
                  <a:schemeClr val="tx1"/>
                </a:solidFill>
              </a:rPr>
              <a:t>ssistzon som </a:t>
            </a:r>
            <a:r>
              <a:rPr lang="sv-SE" sz="2000" b="1" dirty="0" err="1">
                <a:solidFill>
                  <a:schemeClr val="tx1"/>
                </a:solidFill>
              </a:rPr>
              <a:t>prio</a:t>
            </a:r>
            <a:r>
              <a:rPr lang="sv-SE" sz="2000" b="1" dirty="0">
                <a:solidFill>
                  <a:schemeClr val="tx1"/>
                </a:solidFill>
              </a:rPr>
              <a:t> 2. (2)</a:t>
            </a:r>
            <a:endParaRPr lang="sv-SE" sz="2000" b="1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B25D4099-10BB-0963-03B4-0A35FFD4F560}"/>
              </a:ext>
            </a:extLst>
          </p:cNvPr>
          <p:cNvSpPr txBox="1"/>
          <p:nvPr/>
        </p:nvSpPr>
        <p:spPr>
          <a:xfrm>
            <a:off x="7670320" y="631285"/>
            <a:ext cx="4497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</a:rPr>
              <a:t>      Yttre	     Inre	  Central	    Inre                  Yttre</a:t>
            </a:r>
            <a:br>
              <a:rPr lang="sv-SE" sz="1100" dirty="0">
                <a:solidFill>
                  <a:schemeClr val="bg1"/>
                </a:solidFill>
              </a:rPr>
            </a:br>
            <a:r>
              <a:rPr lang="sv-SE" sz="1100" dirty="0">
                <a:solidFill>
                  <a:schemeClr val="bg1"/>
                </a:solidFill>
              </a:rPr>
              <a:t>   Korridor	  korridor	 korridor	 korridor           </a:t>
            </a:r>
            <a:r>
              <a:rPr lang="sv-SE" sz="1100" dirty="0" err="1">
                <a:solidFill>
                  <a:schemeClr val="bg1"/>
                </a:solidFill>
              </a:rPr>
              <a:t>korridor</a:t>
            </a:r>
            <a:endParaRPr lang="sv-SE" sz="1100" dirty="0">
              <a:solidFill>
                <a:schemeClr val="bg1"/>
              </a:solidFill>
            </a:endParaRPr>
          </a:p>
        </p:txBody>
      </p: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CCA3D707-09C6-DE18-AB32-55092E8EF716}"/>
              </a:ext>
            </a:extLst>
          </p:cNvPr>
          <p:cNvCxnSpPr>
            <a:cxnSpLocks/>
          </p:cNvCxnSpPr>
          <p:nvPr/>
        </p:nvCxnSpPr>
        <p:spPr>
          <a:xfrm>
            <a:off x="8626942" y="597159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05D31469-658F-4028-FF32-712874FA30E7}"/>
              </a:ext>
            </a:extLst>
          </p:cNvPr>
          <p:cNvCxnSpPr>
            <a:cxnSpLocks/>
          </p:cNvCxnSpPr>
          <p:nvPr/>
        </p:nvCxnSpPr>
        <p:spPr>
          <a:xfrm>
            <a:off x="9283194" y="637587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20153CAB-DA01-4D04-B3C2-0926EF1CE24F}"/>
              </a:ext>
            </a:extLst>
          </p:cNvPr>
          <p:cNvCxnSpPr>
            <a:cxnSpLocks/>
          </p:cNvCxnSpPr>
          <p:nvPr/>
        </p:nvCxnSpPr>
        <p:spPr>
          <a:xfrm>
            <a:off x="10402873" y="64691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2D9D2892-B6A8-6B51-C762-9C587FECC244}"/>
              </a:ext>
            </a:extLst>
          </p:cNvPr>
          <p:cNvCxnSpPr>
            <a:cxnSpLocks/>
          </p:cNvCxnSpPr>
          <p:nvPr/>
        </p:nvCxnSpPr>
        <p:spPr>
          <a:xfrm>
            <a:off x="11065346" y="628258"/>
            <a:ext cx="0" cy="564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C97FE9BF-37E5-6938-B3D6-0060205136A0}"/>
              </a:ext>
            </a:extLst>
          </p:cNvPr>
          <p:cNvSpPr/>
          <p:nvPr/>
        </p:nvSpPr>
        <p:spPr>
          <a:xfrm>
            <a:off x="8626942" y="597158"/>
            <a:ext cx="2438404" cy="1887181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1</a:t>
            </a:r>
            <a:endParaRPr lang="sv-SE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412CF21-4140-7490-3413-9E9E5FFD692C}"/>
              </a:ext>
            </a:extLst>
          </p:cNvPr>
          <p:cNvSpPr/>
          <p:nvPr/>
        </p:nvSpPr>
        <p:spPr>
          <a:xfrm>
            <a:off x="7762302" y="609595"/>
            <a:ext cx="792693" cy="1887181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2</a:t>
            </a:r>
            <a:endParaRPr lang="sv-SE" dirty="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B267994-97B2-B7E9-ED78-FB1DF55B9564}"/>
              </a:ext>
            </a:extLst>
          </p:cNvPr>
          <p:cNvSpPr/>
          <p:nvPr/>
        </p:nvSpPr>
        <p:spPr>
          <a:xfrm>
            <a:off x="11133762" y="594040"/>
            <a:ext cx="792693" cy="1887181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2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39C24747-3E87-4C66-36F6-0355AFC0FB1B}"/>
              </a:ext>
            </a:extLst>
          </p:cNvPr>
          <p:cNvSpPr/>
          <p:nvPr/>
        </p:nvSpPr>
        <p:spPr>
          <a:xfrm>
            <a:off x="11136870" y="2677871"/>
            <a:ext cx="792693" cy="726722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4</a:t>
            </a:r>
            <a:endParaRPr lang="sv-SE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44AB09AC-1A13-5D21-B429-FE9292772611}"/>
              </a:ext>
            </a:extLst>
          </p:cNvPr>
          <p:cNvSpPr/>
          <p:nvPr/>
        </p:nvSpPr>
        <p:spPr>
          <a:xfrm>
            <a:off x="7771622" y="2690308"/>
            <a:ext cx="792693" cy="738692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4</a:t>
            </a:r>
            <a:endParaRPr lang="sv-SE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4FCB83D9-7EE0-1039-FFD9-37AD2EB35CC4}"/>
              </a:ext>
            </a:extLst>
          </p:cNvPr>
          <p:cNvSpPr/>
          <p:nvPr/>
        </p:nvSpPr>
        <p:spPr>
          <a:xfrm>
            <a:off x="8759084" y="2690310"/>
            <a:ext cx="2129739" cy="705556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3</a:t>
            </a:r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161E0F9-1887-F3FE-4DAB-34072E62B802}"/>
              </a:ext>
            </a:extLst>
          </p:cNvPr>
          <p:cNvSpPr/>
          <p:nvPr/>
        </p:nvSpPr>
        <p:spPr>
          <a:xfrm>
            <a:off x="8762196" y="3553636"/>
            <a:ext cx="2129739" cy="778404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5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7484BA45-7671-78BF-B718-372B125DE4F3}"/>
              </a:ext>
            </a:extLst>
          </p:cNvPr>
          <p:cNvSpPr/>
          <p:nvPr/>
        </p:nvSpPr>
        <p:spPr>
          <a:xfrm>
            <a:off x="7773148" y="4422437"/>
            <a:ext cx="4153305" cy="183170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6</a:t>
            </a:r>
            <a:endParaRPr lang="sv-SE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00149346-B33B-9043-656F-457482DD080C}"/>
              </a:ext>
            </a:extLst>
          </p:cNvPr>
          <p:cNvSpPr/>
          <p:nvPr/>
        </p:nvSpPr>
        <p:spPr>
          <a:xfrm>
            <a:off x="7774730" y="3719780"/>
            <a:ext cx="792693" cy="705556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5C71D756-2D32-E972-8EBD-D42CECB42F61}"/>
              </a:ext>
            </a:extLst>
          </p:cNvPr>
          <p:cNvSpPr/>
          <p:nvPr/>
        </p:nvSpPr>
        <p:spPr>
          <a:xfrm>
            <a:off x="11133759" y="3719786"/>
            <a:ext cx="792693" cy="705556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Oval 19">
            <a:extLst>
              <a:ext uri="{FF2B5EF4-FFF2-40B4-BE49-F238E27FC236}">
                <a16:creationId xmlns:a16="http://schemas.microsoft.com/office/drawing/2014/main" id="{BB77CC13-D19E-7CF8-ADC3-26FC1CEF7A98}"/>
              </a:ext>
            </a:extLst>
          </p:cNvPr>
          <p:cNvSpPr/>
          <p:nvPr/>
        </p:nvSpPr>
        <p:spPr>
          <a:xfrm>
            <a:off x="9740401" y="5524186"/>
            <a:ext cx="228600" cy="228600"/>
          </a:xfrm>
          <a:prstGeom prst="ellipse">
            <a:avLst/>
          </a:prstGeom>
          <a:solidFill>
            <a:srgbClr val="6AF4EC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40">
            <a:extLst>
              <a:ext uri="{FF2B5EF4-FFF2-40B4-BE49-F238E27FC236}">
                <a16:creationId xmlns:a16="http://schemas.microsoft.com/office/drawing/2014/main" id="{B14E27F8-F5CA-4802-43E8-FE28EBE4C2B9}"/>
              </a:ext>
            </a:extLst>
          </p:cNvPr>
          <p:cNvSpPr/>
          <p:nvPr/>
        </p:nvSpPr>
        <p:spPr>
          <a:xfrm>
            <a:off x="8329722" y="442031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07796D27-C4E5-C161-104B-582708953DB3}"/>
              </a:ext>
            </a:extLst>
          </p:cNvPr>
          <p:cNvSpPr/>
          <p:nvPr/>
        </p:nvSpPr>
        <p:spPr>
          <a:xfrm>
            <a:off x="11221325" y="443897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09107657-073E-C8A1-26A5-C91704CE8A8C}"/>
              </a:ext>
            </a:extLst>
          </p:cNvPr>
          <p:cNvSpPr/>
          <p:nvPr/>
        </p:nvSpPr>
        <p:spPr>
          <a:xfrm>
            <a:off x="9728015" y="481686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VIB">
            <a:extLst>
              <a:ext uri="{FF2B5EF4-FFF2-40B4-BE49-F238E27FC236}">
                <a16:creationId xmlns:a16="http://schemas.microsoft.com/office/drawing/2014/main" id="{564FA285-1C1F-A223-66E7-F527649CE51B}"/>
              </a:ext>
            </a:extLst>
          </p:cNvPr>
          <p:cNvSpPr txBox="1"/>
          <p:nvPr/>
        </p:nvSpPr>
        <p:spPr>
          <a:xfrm>
            <a:off x="9136220" y="4724420"/>
            <a:ext cx="221214" cy="212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r>
              <a:rPr lang="sv-SE" sz="1050" dirty="0"/>
              <a:t> YB</a:t>
            </a:r>
            <a:endParaRPr sz="1050" dirty="0"/>
          </a:p>
        </p:txBody>
      </p:sp>
      <p:sp>
        <p:nvSpPr>
          <p:cNvPr id="7" name="Oval 40">
            <a:extLst>
              <a:ext uri="{FF2B5EF4-FFF2-40B4-BE49-F238E27FC236}">
                <a16:creationId xmlns:a16="http://schemas.microsoft.com/office/drawing/2014/main" id="{66F7481C-ECAF-C43C-DA7B-1D31CB13C0BD}"/>
              </a:ext>
            </a:extLst>
          </p:cNvPr>
          <p:cNvSpPr/>
          <p:nvPr/>
        </p:nvSpPr>
        <p:spPr>
          <a:xfrm>
            <a:off x="7815417" y="316665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40">
            <a:extLst>
              <a:ext uri="{FF2B5EF4-FFF2-40B4-BE49-F238E27FC236}">
                <a16:creationId xmlns:a16="http://schemas.microsoft.com/office/drawing/2014/main" id="{218B12EA-6369-E84D-09A8-962E67AC4CF4}"/>
              </a:ext>
            </a:extLst>
          </p:cNvPr>
          <p:cNvSpPr/>
          <p:nvPr/>
        </p:nvSpPr>
        <p:spPr>
          <a:xfrm>
            <a:off x="11648626" y="3175993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40">
            <a:extLst>
              <a:ext uri="{FF2B5EF4-FFF2-40B4-BE49-F238E27FC236}">
                <a16:creationId xmlns:a16="http://schemas.microsoft.com/office/drawing/2014/main" id="{856E1DBD-C7F2-C051-6732-106B4968B3B7}"/>
              </a:ext>
            </a:extLst>
          </p:cNvPr>
          <p:cNvSpPr/>
          <p:nvPr/>
        </p:nvSpPr>
        <p:spPr>
          <a:xfrm>
            <a:off x="9323579" y="4003709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83CAE24F-BE34-A791-5D1D-FFD555D234D4}"/>
              </a:ext>
            </a:extLst>
          </p:cNvPr>
          <p:cNvSpPr/>
          <p:nvPr/>
        </p:nvSpPr>
        <p:spPr>
          <a:xfrm>
            <a:off x="10336660" y="3629526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40">
            <a:extLst>
              <a:ext uri="{FF2B5EF4-FFF2-40B4-BE49-F238E27FC236}">
                <a16:creationId xmlns:a16="http://schemas.microsoft.com/office/drawing/2014/main" id="{5DC4D187-2A5D-37F2-B434-012D4155C99E}"/>
              </a:ext>
            </a:extLst>
          </p:cNvPr>
          <p:cNvSpPr/>
          <p:nvPr/>
        </p:nvSpPr>
        <p:spPr>
          <a:xfrm>
            <a:off x="10321204" y="2528377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40">
            <a:extLst>
              <a:ext uri="{FF2B5EF4-FFF2-40B4-BE49-F238E27FC236}">
                <a16:creationId xmlns:a16="http://schemas.microsoft.com/office/drawing/2014/main" id="{1F83327E-D473-989C-5933-FD1D30DF47B5}"/>
              </a:ext>
            </a:extLst>
          </p:cNvPr>
          <p:cNvSpPr/>
          <p:nvPr/>
        </p:nvSpPr>
        <p:spPr>
          <a:xfrm>
            <a:off x="9156088" y="2485885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7B761A47-E382-F96C-553F-4704B0D8084D}"/>
              </a:ext>
            </a:extLst>
          </p:cNvPr>
          <p:cNvSpPr/>
          <p:nvPr/>
        </p:nvSpPr>
        <p:spPr>
          <a:xfrm>
            <a:off x="9849553" y="2961274"/>
            <a:ext cx="228600" cy="228600"/>
          </a:xfrm>
          <a:prstGeom prst="ellipse">
            <a:avLst/>
          </a:prstGeom>
          <a:solidFill>
            <a:srgbClr val="034694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Oval 40">
            <a:extLst>
              <a:ext uri="{FF2B5EF4-FFF2-40B4-BE49-F238E27FC236}">
                <a16:creationId xmlns:a16="http://schemas.microsoft.com/office/drawing/2014/main" id="{4DA9D48F-0159-25C7-7C3E-1C99C9FACCB0}"/>
              </a:ext>
            </a:extLst>
          </p:cNvPr>
          <p:cNvSpPr/>
          <p:nvPr/>
        </p:nvSpPr>
        <p:spPr>
          <a:xfrm>
            <a:off x="9339474" y="218061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Oval 40">
            <a:extLst>
              <a:ext uri="{FF2B5EF4-FFF2-40B4-BE49-F238E27FC236}">
                <a16:creationId xmlns:a16="http://schemas.microsoft.com/office/drawing/2014/main" id="{22761C99-13AA-CEFA-53BD-8DA4630100D5}"/>
              </a:ext>
            </a:extLst>
          </p:cNvPr>
          <p:cNvSpPr/>
          <p:nvPr/>
        </p:nvSpPr>
        <p:spPr>
          <a:xfrm>
            <a:off x="10117024" y="219305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2BFAD1FE-203F-A98E-F61D-F33086BDC6E1}"/>
              </a:ext>
            </a:extLst>
          </p:cNvPr>
          <p:cNvSpPr/>
          <p:nvPr/>
        </p:nvSpPr>
        <p:spPr>
          <a:xfrm>
            <a:off x="8624127" y="221171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Oval 40">
            <a:extLst>
              <a:ext uri="{FF2B5EF4-FFF2-40B4-BE49-F238E27FC236}">
                <a16:creationId xmlns:a16="http://schemas.microsoft.com/office/drawing/2014/main" id="{DA880877-54DE-4D5F-48E3-EC57999ECFE9}"/>
              </a:ext>
            </a:extLst>
          </p:cNvPr>
          <p:cNvSpPr/>
          <p:nvPr/>
        </p:nvSpPr>
        <p:spPr>
          <a:xfrm>
            <a:off x="10798163" y="223037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Oval 40">
            <a:extLst>
              <a:ext uri="{FF2B5EF4-FFF2-40B4-BE49-F238E27FC236}">
                <a16:creationId xmlns:a16="http://schemas.microsoft.com/office/drawing/2014/main" id="{64E010F9-D31D-B71E-C2B2-417E20AA3AEA}"/>
              </a:ext>
            </a:extLst>
          </p:cNvPr>
          <p:cNvSpPr/>
          <p:nvPr/>
        </p:nvSpPr>
        <p:spPr>
          <a:xfrm>
            <a:off x="9342587" y="339671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Oval 40">
            <a:extLst>
              <a:ext uri="{FF2B5EF4-FFF2-40B4-BE49-F238E27FC236}">
                <a16:creationId xmlns:a16="http://schemas.microsoft.com/office/drawing/2014/main" id="{A3764C7A-0171-D793-E6BA-9EE64840B196}"/>
              </a:ext>
            </a:extLst>
          </p:cNvPr>
          <p:cNvSpPr/>
          <p:nvPr/>
        </p:nvSpPr>
        <p:spPr>
          <a:xfrm>
            <a:off x="10120137" y="340915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Oval 40">
            <a:extLst>
              <a:ext uri="{FF2B5EF4-FFF2-40B4-BE49-F238E27FC236}">
                <a16:creationId xmlns:a16="http://schemas.microsoft.com/office/drawing/2014/main" id="{FB4CDE11-4334-A01E-769B-1AC09796DD07}"/>
              </a:ext>
            </a:extLst>
          </p:cNvPr>
          <p:cNvSpPr/>
          <p:nvPr/>
        </p:nvSpPr>
        <p:spPr>
          <a:xfrm>
            <a:off x="8627240" y="342781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Oval 40">
            <a:extLst>
              <a:ext uri="{FF2B5EF4-FFF2-40B4-BE49-F238E27FC236}">
                <a16:creationId xmlns:a16="http://schemas.microsoft.com/office/drawing/2014/main" id="{CA9B909A-E5D5-6248-603E-C3AFC1DA78AD}"/>
              </a:ext>
            </a:extLst>
          </p:cNvPr>
          <p:cNvSpPr/>
          <p:nvPr/>
        </p:nvSpPr>
        <p:spPr>
          <a:xfrm>
            <a:off x="10801276" y="344647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Oval 40">
            <a:extLst>
              <a:ext uri="{FF2B5EF4-FFF2-40B4-BE49-F238E27FC236}">
                <a16:creationId xmlns:a16="http://schemas.microsoft.com/office/drawing/2014/main" id="{4C241480-0519-A6F5-3DB2-4E8378D85729}"/>
              </a:ext>
            </a:extLst>
          </p:cNvPr>
          <p:cNvSpPr/>
          <p:nvPr/>
        </p:nvSpPr>
        <p:spPr>
          <a:xfrm>
            <a:off x="9364356" y="4351547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Oval 40">
            <a:extLst>
              <a:ext uri="{FF2B5EF4-FFF2-40B4-BE49-F238E27FC236}">
                <a16:creationId xmlns:a16="http://schemas.microsoft.com/office/drawing/2014/main" id="{C754A61D-1FCE-0E51-D2B6-DE8CC123CB91}"/>
              </a:ext>
            </a:extLst>
          </p:cNvPr>
          <p:cNvSpPr/>
          <p:nvPr/>
        </p:nvSpPr>
        <p:spPr>
          <a:xfrm>
            <a:off x="10141906" y="436398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60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C9346A51-AF5D-4573-8F1D-F6ED4C9C471F}"/>
              </a:ext>
            </a:extLst>
          </p:cNvPr>
          <p:cNvSpPr txBox="1">
            <a:spLocks/>
          </p:cNvSpPr>
          <p:nvPr/>
        </p:nvSpPr>
        <p:spPr>
          <a:xfrm>
            <a:off x="6209092" y="1465012"/>
            <a:ext cx="5342827" cy="5017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/>
              <a:t>Kontring</a:t>
            </a:r>
            <a:br>
              <a:rPr lang="sv-SE" sz="1600" b="1" dirty="0"/>
            </a:br>
            <a:r>
              <a:rPr lang="sv-SE" sz="1600" b="1" dirty="0"/>
              <a:t>	- </a:t>
            </a:r>
            <a:r>
              <a:rPr lang="sv-SE" sz="1600" dirty="0">
                <a:solidFill>
                  <a:schemeClr val="tx1"/>
                </a:solidFill>
              </a:rPr>
              <a:t>Klassisk kontring</a:t>
            </a:r>
          </a:p>
          <a:p>
            <a:pPr marL="0" indent="0">
              <a:buNone/>
            </a:pPr>
            <a:r>
              <a:rPr lang="sv-SE" sz="1600" b="1" dirty="0"/>
              <a:t>Komma till avslut och göra mål</a:t>
            </a:r>
            <a:br>
              <a:rPr lang="sv-SE" sz="1600" b="1" dirty="0"/>
            </a:br>
            <a:r>
              <a:rPr lang="sv-SE" sz="1600" b="1" dirty="0"/>
              <a:t>	- </a:t>
            </a:r>
            <a:r>
              <a:rPr lang="sv-SE" sz="1600" dirty="0"/>
              <a:t>Avslut och gå på retur</a:t>
            </a:r>
            <a:br>
              <a:rPr lang="sv-SE" sz="1600" dirty="0"/>
            </a:br>
            <a:r>
              <a:rPr lang="sv-SE" sz="1600" dirty="0"/>
              <a:t>	- Djupledslöpningar</a:t>
            </a:r>
            <a:br>
              <a:rPr lang="sv-SE" sz="1600" dirty="0"/>
            </a:br>
            <a:r>
              <a:rPr lang="sv-SE" sz="1600" dirty="0"/>
              <a:t>	- Instick</a:t>
            </a:r>
            <a:br>
              <a:rPr lang="sv-SE" sz="1600" dirty="0"/>
            </a:br>
            <a:r>
              <a:rPr lang="sv-SE" sz="1600" dirty="0"/>
              <a:t>	- Väggspel</a:t>
            </a:r>
            <a:br>
              <a:rPr lang="sv-SE" sz="1600" dirty="0"/>
            </a:br>
            <a:r>
              <a:rPr lang="sv-SE" sz="1600" dirty="0"/>
              <a:t>	- Inlägg</a:t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err="1"/>
              <a:t>Cutback</a:t>
            </a:r>
            <a:br>
              <a:rPr lang="sv-SE" sz="1600" dirty="0"/>
            </a:br>
            <a:r>
              <a:rPr lang="sv-SE" sz="1600" dirty="0"/>
              <a:t>	- Utmana 1 mot 1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B20B7E8-8AB0-4C05-B2EF-F09BBBE2223C}"/>
              </a:ext>
            </a:extLst>
          </p:cNvPr>
          <p:cNvSpPr txBox="1">
            <a:spLocks/>
          </p:cNvSpPr>
          <p:nvPr/>
        </p:nvSpPr>
        <p:spPr>
          <a:xfrm>
            <a:off x="508000" y="1465012"/>
            <a:ext cx="5342827" cy="5017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Speluppbyggnad</a:t>
            </a:r>
          </a:p>
          <a:p>
            <a:pPr marL="223234" indent="0">
              <a:buNone/>
            </a:pPr>
            <a:r>
              <a:rPr lang="sv-SE" sz="1600" dirty="0" err="1">
                <a:solidFill>
                  <a:schemeClr val="tx1"/>
                </a:solidFill>
              </a:rPr>
              <a:t>Mv</a:t>
            </a:r>
            <a:r>
              <a:rPr lang="sv-SE" sz="1600" dirty="0">
                <a:solidFill>
                  <a:schemeClr val="tx1"/>
                </a:solidFill>
              </a:rPr>
              <a:t>:  	- Spelbarhet bakåt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Vända spelet</a:t>
            </a:r>
            <a:br>
              <a:rPr lang="sv-SE" sz="1600" dirty="0"/>
            </a:br>
            <a:r>
              <a:rPr lang="sv-SE" sz="1600" dirty="0"/>
              <a:t>	- Kommunicera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MB:  	- Spela eller driva in i spelyta 1 o 2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Vända spel genom att erbjuda speldjup bakåt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9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YB:	- Driva eller spela bollen in i spelyta 1 </a:t>
            </a:r>
            <a:r>
              <a:rPr lang="sv-SE" sz="1600" dirty="0"/>
              <a:t>o</a:t>
            </a:r>
            <a:r>
              <a:rPr lang="sv-SE" sz="1600" dirty="0">
                <a:solidFill>
                  <a:schemeClr val="tx1"/>
                </a:solidFill>
              </a:rPr>
              <a:t> 2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Erbjuda spelbredd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CMF	- Aktiv och spelbar i rörelse mot utgångsytan vid 	  behov.  Felvänd eller halvt rättvänd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Styra lagets speluppbyggnad </a:t>
            </a:r>
            <a:br>
              <a:rPr lang="sv-SE" sz="1600" dirty="0">
                <a:solidFill>
                  <a:schemeClr val="tx1"/>
                </a:solidFill>
              </a:rPr>
            </a:br>
            <a:br>
              <a:rPr lang="sv-SE" sz="800" dirty="0"/>
            </a:br>
            <a:r>
              <a:rPr lang="sv-SE" sz="1600" dirty="0">
                <a:solidFill>
                  <a:schemeClr val="tx1"/>
                </a:solidFill>
              </a:rPr>
              <a:t>YM	- Erbjuda spelbredd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Löpa i djupled</a:t>
            </a:r>
            <a:br>
              <a:rPr lang="sv-SE" sz="1600" dirty="0"/>
            </a:b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 err="1">
                <a:solidFill>
                  <a:schemeClr val="tx1"/>
                </a:solidFill>
              </a:rPr>
              <a:t>Fw</a:t>
            </a:r>
            <a:r>
              <a:rPr lang="sv-SE" sz="1600" dirty="0">
                <a:solidFill>
                  <a:schemeClr val="tx1"/>
                </a:solidFill>
              </a:rPr>
              <a:t>	- Speldjup framåt, felvänd eller halvt rättvänd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	- Skapa ytor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CF9C831-4E08-4372-9DA8-CF741F24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98066"/>
            <a:ext cx="10800080" cy="985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sv-SE" sz="4400" b="1" dirty="0">
                <a:latin typeface="+mn-lt"/>
              </a:rPr>
              <a:t>Spelarnas roller: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78A355-9E3C-423E-A041-D20926FC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347" y="2444675"/>
            <a:ext cx="3193382" cy="441332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5E8F88A-0AA2-E23E-9A9E-DCF876E1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464" y="2402730"/>
            <a:ext cx="2996980" cy="44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BECD8F5-D33B-46C2-8C11-7A513768E5B3}" vid="{FB2CCB77-A939-4364-B252-04DA5E632D8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7351416969204893E1D7273FE76F25" ma:contentTypeVersion="13" ma:contentTypeDescription="Skapa ett nytt dokument." ma:contentTypeScope="" ma:versionID="4bbf893c36a0ff6d1c8ace05cb656dae">
  <xsd:schema xmlns:xsd="http://www.w3.org/2001/XMLSchema" xmlns:xs="http://www.w3.org/2001/XMLSchema" xmlns:p="http://schemas.microsoft.com/office/2006/metadata/properties" xmlns:ns2="a5d71c40-3ebf-4ee9-8bd0-77bb0290f579" xmlns:ns3="fee30d89-2ae6-4599-981d-252de47a4023" targetNamespace="http://schemas.microsoft.com/office/2006/metadata/properties" ma:root="true" ma:fieldsID="10b01e508f6711b5a459829e59f6bd8a" ns2:_="" ns3:_="">
    <xsd:import namespace="a5d71c40-3ebf-4ee9-8bd0-77bb0290f579"/>
    <xsd:import namespace="fee30d89-2ae6-4599-981d-252de47a4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1c40-3ebf-4ee9-8bd0-77bb0290f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0d89-2ae6-4599-981d-252de47a4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BEDFF-D0AE-408D-9CA8-954C08EEC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71c40-3ebf-4ee9-8bd0-77bb0290f579"/>
    <ds:schemaRef ds:uri="fee30d89-2ae6-4599-981d-252de47a4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54178-F313-425E-86FD-5AC8CF44EF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00E60-CD43-41B0-A43A-F18A282277A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ee30d89-2ae6-4599-981d-252de47a4023"/>
    <ds:schemaRef ds:uri="http://purl.org/dc/elements/1.1/"/>
    <ds:schemaRef ds:uri="http://schemas.microsoft.com/office/2006/metadata/properties"/>
    <ds:schemaRef ds:uri="a5d71c40-3ebf-4ee9-8bd0-77bb0290f579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14047</TotalTime>
  <Words>1749</Words>
  <Application>Microsoft Office PowerPoint</Application>
  <PresentationFormat>Bredbild</PresentationFormat>
  <Paragraphs>214</Paragraphs>
  <Slides>20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Office-tema</vt:lpstr>
      <vt:lpstr>1_Office-tema</vt:lpstr>
      <vt:lpstr>PowerPoint-presentation</vt:lpstr>
      <vt:lpstr>Formation anfallsspel Speluppbyggnad</vt:lpstr>
      <vt:lpstr>Formation försvarsspel Förhindra speluppbyggnad</vt:lpstr>
      <vt:lpstr>PowerPoint-presentation</vt:lpstr>
      <vt:lpstr>PowerPoint-presentation</vt:lpstr>
      <vt:lpstr>Formation anfallsspel Speluppbyggnad 1-4-2-3-1 </vt:lpstr>
      <vt:lpstr>PowerPoint-presentation</vt:lpstr>
      <vt:lpstr>Prioriterade passningsytor</vt:lpstr>
      <vt:lpstr>Spelarnas roller:</vt:lpstr>
      <vt:lpstr>PowerPoint-presentation</vt:lpstr>
      <vt:lpstr>PowerPoint-presentation</vt:lpstr>
      <vt:lpstr>PowerPoint-presentation</vt:lpstr>
      <vt:lpstr>PowerPoint-presentation</vt:lpstr>
      <vt:lpstr>Formation försvarsspel Förhindra speluppbyggnad högt upp i planen</vt:lpstr>
      <vt:lpstr>PowerPoint-presentation</vt:lpstr>
      <vt:lpstr>Arbetssätt förhindra speluppbyggnad</vt:lpstr>
      <vt:lpstr>Formation försvarsspel Förhindra speluppbyggnad långt ner i planen</vt:lpstr>
      <vt:lpstr>Spelarnas roller:</vt:lpstr>
      <vt:lpstr>PowerPoint-presentation</vt:lpstr>
      <vt:lpstr>Spelarnas roller: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Pettersson</dc:creator>
  <cp:lastModifiedBy>SFF Fotboll</cp:lastModifiedBy>
  <cp:revision>91</cp:revision>
  <dcterms:created xsi:type="dcterms:W3CDTF">2021-04-29T13:49:06Z</dcterms:created>
  <dcterms:modified xsi:type="dcterms:W3CDTF">2024-11-13T21:38:09Z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0x010100D77351416969204893E1D7273FE76F25</vt:lpwstr>
  </property>
</Properties>
</file>